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79"/>
  </p:notesMasterIdLst>
  <p:handoutMasterIdLst>
    <p:handoutMasterId r:id="rId80"/>
  </p:handoutMasterIdLst>
  <p:sldIdLst>
    <p:sldId id="256" r:id="rId3"/>
    <p:sldId id="257" r:id="rId4"/>
    <p:sldId id="260" r:id="rId5"/>
    <p:sldId id="263" r:id="rId6"/>
    <p:sldId id="262" r:id="rId7"/>
    <p:sldId id="259" r:id="rId8"/>
    <p:sldId id="294" r:id="rId9"/>
    <p:sldId id="304" r:id="rId10"/>
    <p:sldId id="284" r:id="rId11"/>
    <p:sldId id="309" r:id="rId12"/>
    <p:sldId id="308" r:id="rId13"/>
    <p:sldId id="290" r:id="rId14"/>
    <p:sldId id="291" r:id="rId15"/>
    <p:sldId id="312" r:id="rId16"/>
    <p:sldId id="313" r:id="rId17"/>
    <p:sldId id="317" r:id="rId18"/>
    <p:sldId id="297" r:id="rId19"/>
    <p:sldId id="298" r:id="rId20"/>
    <p:sldId id="315" r:id="rId21"/>
    <p:sldId id="299" r:id="rId22"/>
    <p:sldId id="314" r:id="rId23"/>
    <p:sldId id="316" r:id="rId24"/>
    <p:sldId id="273" r:id="rId25"/>
    <p:sldId id="318" r:id="rId26"/>
    <p:sldId id="265" r:id="rId27"/>
    <p:sldId id="319" r:id="rId28"/>
    <p:sldId id="320" r:id="rId29"/>
    <p:sldId id="272" r:id="rId30"/>
    <p:sldId id="275" r:id="rId31"/>
    <p:sldId id="321" r:id="rId32"/>
    <p:sldId id="271" r:id="rId33"/>
    <p:sldId id="276" r:id="rId34"/>
    <p:sldId id="329" r:id="rId35"/>
    <p:sldId id="322" r:id="rId36"/>
    <p:sldId id="330" r:id="rId37"/>
    <p:sldId id="270" r:id="rId38"/>
    <p:sldId id="277" r:id="rId39"/>
    <p:sldId id="324" r:id="rId40"/>
    <p:sldId id="269" r:id="rId41"/>
    <p:sldId id="278" r:id="rId42"/>
    <p:sldId id="325" r:id="rId43"/>
    <p:sldId id="268" r:id="rId44"/>
    <p:sldId id="279" r:id="rId45"/>
    <p:sldId id="338" r:id="rId46"/>
    <p:sldId id="337" r:id="rId47"/>
    <p:sldId id="336" r:id="rId48"/>
    <p:sldId id="335" r:id="rId49"/>
    <p:sldId id="334" r:id="rId50"/>
    <p:sldId id="333" r:id="rId51"/>
    <p:sldId id="332" r:id="rId52"/>
    <p:sldId id="331" r:id="rId53"/>
    <p:sldId id="341" r:id="rId54"/>
    <p:sldId id="340" r:id="rId55"/>
    <p:sldId id="339" r:id="rId56"/>
    <p:sldId id="343" r:id="rId57"/>
    <p:sldId id="342" r:id="rId58"/>
    <p:sldId id="344" r:id="rId59"/>
    <p:sldId id="345" r:id="rId60"/>
    <p:sldId id="346" r:id="rId61"/>
    <p:sldId id="347" r:id="rId62"/>
    <p:sldId id="348" r:id="rId63"/>
    <p:sldId id="351" r:id="rId64"/>
    <p:sldId id="350" r:id="rId65"/>
    <p:sldId id="349" r:id="rId66"/>
    <p:sldId id="353" r:id="rId67"/>
    <p:sldId id="267" r:id="rId68"/>
    <p:sldId id="280" r:id="rId69"/>
    <p:sldId id="266" r:id="rId70"/>
    <p:sldId id="281" r:id="rId71"/>
    <p:sldId id="354" r:id="rId72"/>
    <p:sldId id="355" r:id="rId73"/>
    <p:sldId id="282" r:id="rId74"/>
    <p:sldId id="356" r:id="rId75"/>
    <p:sldId id="283" r:id="rId76"/>
    <p:sldId id="357" r:id="rId77"/>
    <p:sldId id="358" r:id="rId78"/>
  </p:sldIdLst>
  <p:sldSz cx="9145588" cy="6859588"/>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288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D90000"/>
    <a:srgbClr val="2B7ABC"/>
    <a:srgbClr val="038CDB"/>
    <a:srgbClr val="231F20"/>
    <a:srgbClr val="FFFFFF"/>
    <a:srgbClr val="393939"/>
    <a:srgbClr val="000000"/>
    <a:srgbClr val="ED3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83" autoAdjust="0"/>
    <p:restoredTop sz="94648" autoAdjust="0"/>
  </p:normalViewPr>
  <p:slideViewPr>
    <p:cSldViewPr>
      <p:cViewPr varScale="1">
        <p:scale>
          <a:sx n="105" d="100"/>
          <a:sy n="105" d="100"/>
        </p:scale>
        <p:origin x="2106" y="114"/>
      </p:cViewPr>
      <p:guideLst>
        <p:guide orient="horz" pos="2161"/>
        <p:guide pos="2881"/>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398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553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55332" name="Rectangle 4"/>
          <p:cNvSpPr>
            <a:spLocks noGrp="1" noRot="1" noChangeAspect="1" noChangeArrowheads="1" noTextEdit="1"/>
          </p:cNvSpPr>
          <p:nvPr>
            <p:ph type="sldImg" idx="2"/>
          </p:nvPr>
        </p:nvSpPr>
        <p:spPr bwMode="auto">
          <a:xfrm>
            <a:off x="1144588" y="685800"/>
            <a:ext cx="4568825" cy="3429000"/>
          </a:xfrm>
          <a:prstGeom prst="rect">
            <a:avLst/>
          </a:prstGeom>
          <a:noFill/>
          <a:ln w="9525">
            <a:solidFill>
              <a:srgbClr val="000000"/>
            </a:solidFill>
            <a:miter lim="800000"/>
            <a:headEnd/>
            <a:tailEnd/>
          </a:ln>
          <a:effectLst/>
        </p:spPr>
      </p:sp>
      <p:sp>
        <p:nvSpPr>
          <p:cNvPr id="3553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53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553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8045B1B-5823-4FEE-82F9-D0DFC8A14CEF}" type="slidenum">
              <a:rPr lang="en-US"/>
              <a:pPr/>
              <a:t>‹#›</a:t>
            </a:fld>
            <a:endParaRPr lang="en-US"/>
          </a:p>
        </p:txBody>
      </p:sp>
    </p:spTree>
    <p:extLst>
      <p:ext uri="{BB962C8B-B14F-4D97-AF65-F5344CB8AC3E}">
        <p14:creationId xmlns:p14="http://schemas.microsoft.com/office/powerpoint/2010/main" val="114418932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DD93D1-23DC-48AC-B3C6-21F5C61B4E31}" type="slidenum">
              <a:rPr lang="en-US"/>
              <a:pPr/>
              <a:t>1</a:t>
            </a:fld>
            <a:endParaRPr lang="en-US"/>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00467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FFBD4C-6512-4C99-A56D-02015B02F2B8}" type="slidenum">
              <a:rPr lang="en-US"/>
              <a:pPr/>
              <a:t>2</a:t>
            </a:fld>
            <a:endParaRPr 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83240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FFBD4C-6512-4C99-A56D-02015B02F2B8}" type="slidenum">
              <a:rPr lang="en-US"/>
              <a:pPr/>
              <a:t>3</a:t>
            </a:fld>
            <a:endParaRPr 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13867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FFBD4C-6512-4C99-A56D-02015B02F2B8}" type="slidenum">
              <a:rPr lang="en-US"/>
              <a:pPr/>
              <a:t>4</a:t>
            </a:fld>
            <a:endParaRPr 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33978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FFBD4C-6512-4C99-A56D-02015B02F2B8}" type="slidenum">
              <a:rPr lang="en-US"/>
              <a:pPr/>
              <a:t>5</a:t>
            </a:fld>
            <a:endParaRPr 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442201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4716463" y="5446713"/>
            <a:ext cx="3240087" cy="863600"/>
          </a:xfrm>
        </p:spPr>
        <p:txBody>
          <a:bodyPr/>
          <a:lstStyle>
            <a:lvl1pPr>
              <a:defRPr sz="3200"/>
            </a:lvl1pPr>
          </a:lstStyle>
          <a:p>
            <a:r>
              <a:rPr lang="ru-RU"/>
              <a:t>Click to edit Master title style</a:t>
            </a:r>
          </a:p>
        </p:txBody>
      </p:sp>
      <p:sp>
        <p:nvSpPr>
          <p:cNvPr id="5123" name="Rectangle 3"/>
          <p:cNvSpPr>
            <a:spLocks noGrp="1" noChangeArrowheads="1"/>
          </p:cNvSpPr>
          <p:nvPr>
            <p:ph type="subTitle" idx="1"/>
          </p:nvPr>
        </p:nvSpPr>
        <p:spPr>
          <a:xfrm>
            <a:off x="1836738" y="5662613"/>
            <a:ext cx="2520950" cy="503237"/>
          </a:xfrm>
        </p:spPr>
        <p:txBody>
          <a:bodyPr/>
          <a:lstStyle>
            <a:lvl1pPr marL="0" indent="0" algn="r">
              <a:buFontTx/>
              <a:buNone/>
              <a:defRPr sz="2000" b="0">
                <a:solidFill>
                  <a:srgbClr val="000000"/>
                </a:solidFill>
                <a:latin typeface="ChunkFive" pitchFamily="50" charset="0"/>
              </a:defRPr>
            </a:lvl1pPr>
          </a:lstStyle>
          <a:p>
            <a:r>
              <a:rPr lang="ru-RU"/>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8275" y="1917700"/>
            <a:ext cx="1871663" cy="43910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900113" y="1917700"/>
            <a:ext cx="5465762" cy="43910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3988" cy="1471613"/>
          </a:xfrm>
        </p:spPr>
        <p:txBody>
          <a:bodyPr/>
          <a:lstStyle/>
          <a:p>
            <a:r>
              <a:rPr lang="ru-RU"/>
              <a:t>Образец заголовка</a:t>
            </a:r>
          </a:p>
        </p:txBody>
      </p:sp>
      <p:sp>
        <p:nvSpPr>
          <p:cNvPr id="3" name="Подзаголовок 2"/>
          <p:cNvSpPr>
            <a:spLocks noGrp="1"/>
          </p:cNvSpPr>
          <p:nvPr>
            <p:ph type="subTitle" idx="1"/>
          </p:nvPr>
        </p:nvSpPr>
        <p:spPr>
          <a:xfrm>
            <a:off x="1371600" y="3887788"/>
            <a:ext cx="640238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A9285BA-53BE-4AE3-984C-7DDDD9595F23}" type="slidenum">
              <a:rPr lang="ru-RU"/>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E26DED80-480F-45E7-AFAE-08FFCC640613}" type="slidenum">
              <a:rPr lang="ru-RU"/>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8488"/>
            <a:ext cx="7773987"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3987" cy="15017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A9AC242D-05C5-4005-B7A3-1587D0E36D8F}" type="slidenum">
              <a:rPr lang="ru-RU"/>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1825625" y="1600200"/>
            <a:ext cx="3384550"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362575" y="1600200"/>
            <a:ext cx="3386138"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04740C97-5213-47BB-97D9-D9B383B078E5}" type="slidenum">
              <a:rPr lang="ru-RU"/>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31188"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28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661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6613" y="2174875"/>
            <a:ext cx="4041775" cy="39528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A695D5CC-CBED-4BFB-B74A-FF7B17B86D97}" type="slidenum">
              <a:rPr lang="ru-RU"/>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B8859ED5-6D23-4125-836C-F8E35F0CF90E}" type="slidenum">
              <a:rPr lang="ru-RU"/>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F747CBFF-20D6-46F4-A458-9AC23CA1D690}" type="slidenum">
              <a:rPr lang="ru-RU"/>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3338" cy="58547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26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4335221B-CB49-489E-B06B-6E1F36D2260A}" type="slidenum">
              <a:rPr lang="ru-RU"/>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2188"/>
            <a:ext cx="5487987" cy="566737"/>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7987" cy="41163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8925"/>
            <a:ext cx="5487987"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F21206AF-4A7E-49D2-BA04-010E53BC7BBF}" type="slidenum">
              <a:rPr lang="ru-RU"/>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2DBAAF2E-3DA4-441F-8BDC-49FC70355AFC}" type="slidenum">
              <a:rPr lang="ru-RU"/>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018338" y="274638"/>
            <a:ext cx="1730375" cy="5853112"/>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825625" y="274638"/>
            <a:ext cx="5040313" cy="585311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5A4EA0EA-440F-4023-9B68-B64D65D5E322}" type="slidenum">
              <a:rPr lang="ru-RU"/>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8488"/>
            <a:ext cx="7773987"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3987" cy="15017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900113" y="2565400"/>
            <a:ext cx="3667125" cy="3743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719638" y="2565400"/>
            <a:ext cx="3667125" cy="3743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31188"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28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661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6613" y="2174875"/>
            <a:ext cx="4041775" cy="39528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3338" cy="58547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26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2188"/>
            <a:ext cx="5487987" cy="566737"/>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7987" cy="41163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8925"/>
            <a:ext cx="5487987"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00113" y="1917700"/>
            <a:ext cx="7489825" cy="508000"/>
          </a:xfrm>
          <a:prstGeom prst="rect">
            <a:avLst/>
          </a:prstGeom>
          <a:noFill/>
          <a:ln w="9525">
            <a:noFill/>
            <a:miter lim="800000"/>
            <a:headEnd/>
            <a:tailEnd/>
          </a:ln>
          <a:effectLst/>
        </p:spPr>
        <p:txBody>
          <a:bodyPr vert="horz" wrap="square" lIns="91443" tIns="45722" rIns="91443" bIns="45722"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900113" y="2565400"/>
            <a:ext cx="7486650" cy="3743325"/>
          </a:xfrm>
          <a:prstGeom prst="rect">
            <a:avLst/>
          </a:prstGeom>
          <a:noFill/>
          <a:ln w="9525">
            <a:noFill/>
            <a:miter lim="800000"/>
            <a:headEnd/>
            <a:tailEnd/>
          </a:ln>
          <a:effectLst/>
        </p:spPr>
        <p:txBody>
          <a:bodyPr vert="horz" wrap="square" lIns="91443" tIns="45722" rIns="91443" bIns="45722" numCol="1" anchor="t" anchorCtr="0" compatLnSpc="1">
            <a:prstTxWarp prst="textNoShape">
              <a:avLst/>
            </a:prstTxWarp>
          </a:bodyPr>
          <a:lstStyle/>
          <a:p>
            <a:pPr lvl="0"/>
            <a:r>
              <a:rPr lang="ru-RU" smtClean="0"/>
              <a:t>Click to edit Master text styles</a:t>
            </a:r>
          </a:p>
          <a:p>
            <a:pPr lvl="1"/>
            <a:r>
              <a:rPr lang="ru-RU" smtClean="0"/>
              <a:t>Second level</a:t>
            </a:r>
          </a:p>
          <a:p>
            <a:pPr lvl="0"/>
            <a:r>
              <a:rPr lang="ru-RU" smtClean="0"/>
              <a:t>Third level</a:t>
            </a:r>
          </a:p>
          <a:p>
            <a:pPr lvl="1"/>
            <a:r>
              <a:rPr lang="ru-RU" smtClean="0"/>
              <a:t>Fourth level</a:t>
            </a:r>
          </a:p>
          <a:p>
            <a:pPr lvl="2"/>
            <a:r>
              <a:rPr lang="ru-RU"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600">
          <a:solidFill>
            <a:srgbClr val="D90000"/>
          </a:solidFill>
          <a:latin typeface="+mj-lt"/>
          <a:ea typeface="+mj-ea"/>
          <a:cs typeface="+mj-cs"/>
        </a:defRPr>
      </a:lvl1pPr>
      <a:lvl2pPr algn="l" rtl="0" fontAlgn="base">
        <a:spcBef>
          <a:spcPct val="0"/>
        </a:spcBef>
        <a:spcAft>
          <a:spcPct val="0"/>
        </a:spcAft>
        <a:defRPr sz="3600">
          <a:solidFill>
            <a:srgbClr val="D90000"/>
          </a:solidFill>
          <a:latin typeface="ChunkFive" pitchFamily="50" charset="0"/>
        </a:defRPr>
      </a:lvl2pPr>
      <a:lvl3pPr algn="l" rtl="0" fontAlgn="base">
        <a:spcBef>
          <a:spcPct val="0"/>
        </a:spcBef>
        <a:spcAft>
          <a:spcPct val="0"/>
        </a:spcAft>
        <a:defRPr sz="3600">
          <a:solidFill>
            <a:srgbClr val="D90000"/>
          </a:solidFill>
          <a:latin typeface="ChunkFive" pitchFamily="50" charset="0"/>
        </a:defRPr>
      </a:lvl3pPr>
      <a:lvl4pPr algn="l" rtl="0" fontAlgn="base">
        <a:spcBef>
          <a:spcPct val="0"/>
        </a:spcBef>
        <a:spcAft>
          <a:spcPct val="0"/>
        </a:spcAft>
        <a:defRPr sz="3600">
          <a:solidFill>
            <a:srgbClr val="D90000"/>
          </a:solidFill>
          <a:latin typeface="ChunkFive" pitchFamily="50" charset="0"/>
        </a:defRPr>
      </a:lvl4pPr>
      <a:lvl5pPr algn="l" rtl="0" fontAlgn="base">
        <a:spcBef>
          <a:spcPct val="0"/>
        </a:spcBef>
        <a:spcAft>
          <a:spcPct val="0"/>
        </a:spcAft>
        <a:defRPr sz="3600">
          <a:solidFill>
            <a:srgbClr val="D90000"/>
          </a:solidFill>
          <a:latin typeface="ChunkFive" pitchFamily="50" charset="0"/>
        </a:defRPr>
      </a:lvl5pPr>
      <a:lvl6pPr marL="457200" algn="l" rtl="0" fontAlgn="base">
        <a:spcBef>
          <a:spcPct val="0"/>
        </a:spcBef>
        <a:spcAft>
          <a:spcPct val="0"/>
        </a:spcAft>
        <a:defRPr sz="3600">
          <a:solidFill>
            <a:srgbClr val="D90000"/>
          </a:solidFill>
          <a:latin typeface="ChunkFive" pitchFamily="50" charset="0"/>
        </a:defRPr>
      </a:lvl6pPr>
      <a:lvl7pPr marL="914400" algn="l" rtl="0" fontAlgn="base">
        <a:spcBef>
          <a:spcPct val="0"/>
        </a:spcBef>
        <a:spcAft>
          <a:spcPct val="0"/>
        </a:spcAft>
        <a:defRPr sz="3600">
          <a:solidFill>
            <a:srgbClr val="D90000"/>
          </a:solidFill>
          <a:latin typeface="ChunkFive" pitchFamily="50" charset="0"/>
        </a:defRPr>
      </a:lvl7pPr>
      <a:lvl8pPr marL="1371600" algn="l" rtl="0" fontAlgn="base">
        <a:spcBef>
          <a:spcPct val="0"/>
        </a:spcBef>
        <a:spcAft>
          <a:spcPct val="0"/>
        </a:spcAft>
        <a:defRPr sz="3600">
          <a:solidFill>
            <a:srgbClr val="D90000"/>
          </a:solidFill>
          <a:latin typeface="ChunkFive" pitchFamily="50" charset="0"/>
        </a:defRPr>
      </a:lvl8pPr>
      <a:lvl9pPr marL="1828800" algn="l" rtl="0" fontAlgn="base">
        <a:spcBef>
          <a:spcPct val="0"/>
        </a:spcBef>
        <a:spcAft>
          <a:spcPct val="0"/>
        </a:spcAft>
        <a:defRPr sz="3600">
          <a:solidFill>
            <a:srgbClr val="D90000"/>
          </a:solidFill>
          <a:latin typeface="ChunkFive" pitchFamily="50" charset="0"/>
        </a:defRPr>
      </a:lvl9pPr>
    </p:titleStyle>
    <p:bodyStyle>
      <a:lvl1pPr marL="342900" indent="-342900" algn="l" rtl="0" fontAlgn="base">
        <a:spcBef>
          <a:spcPct val="20000"/>
        </a:spcBef>
        <a:spcAft>
          <a:spcPct val="0"/>
        </a:spcAft>
        <a:buChar char="•"/>
        <a:defRPr b="1">
          <a:solidFill>
            <a:srgbClr val="666666"/>
          </a:solidFill>
          <a:latin typeface="+mn-lt"/>
          <a:ea typeface="+mn-ea"/>
          <a:cs typeface="+mn-cs"/>
        </a:defRPr>
      </a:lvl1pPr>
      <a:lvl2pPr marL="742950" indent="-285750" algn="l" rtl="0" fontAlgn="base">
        <a:spcBef>
          <a:spcPct val="20000"/>
        </a:spcBef>
        <a:spcAft>
          <a:spcPct val="0"/>
        </a:spcAft>
        <a:buChar char="–"/>
        <a:defRPr b="1">
          <a:solidFill>
            <a:srgbClr val="666666"/>
          </a:solidFill>
          <a:latin typeface="+mn-lt"/>
        </a:defRPr>
      </a:lvl2pPr>
      <a:lvl3pPr marL="1143000" indent="-228600" algn="l" rtl="0" fontAlgn="base">
        <a:spcBef>
          <a:spcPct val="20000"/>
        </a:spcBef>
        <a:spcAft>
          <a:spcPct val="0"/>
        </a:spcAft>
        <a:buChar char="•"/>
        <a:defRPr b="1">
          <a:solidFill>
            <a:srgbClr val="666666"/>
          </a:solidFill>
          <a:latin typeface="+mn-lt"/>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r="-6"/>
          </a:stretch>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bwMode="auto">
          <a:xfrm>
            <a:off x="1835150" y="274638"/>
            <a:ext cx="6853238" cy="1143000"/>
          </a:xfrm>
          <a:prstGeom prst="rect">
            <a:avLst/>
          </a:prstGeom>
          <a:noFill/>
          <a:ln w="9525">
            <a:noFill/>
            <a:miter lim="800000"/>
            <a:headEnd/>
            <a:tailEnd/>
          </a:ln>
          <a:effectLst/>
        </p:spPr>
        <p:txBody>
          <a:bodyPr vert="horz" wrap="square" lIns="91443" tIns="45722" rIns="91443" bIns="45722" numCol="1" anchor="ctr" anchorCtr="0" compatLnSpc="1">
            <a:prstTxWarp prst="textNoShape">
              <a:avLst/>
            </a:prstTxWarp>
          </a:bodyPr>
          <a:lstStyle/>
          <a:p>
            <a:pPr lvl="0"/>
            <a:r>
              <a:rPr lang="ru-RU" smtClean="0"/>
              <a:t>Click to edit Master title style</a:t>
            </a:r>
          </a:p>
        </p:txBody>
      </p:sp>
      <p:sp>
        <p:nvSpPr>
          <p:cNvPr id="359427" name="Rectangle 3"/>
          <p:cNvSpPr>
            <a:spLocks noGrp="1" noChangeArrowheads="1"/>
          </p:cNvSpPr>
          <p:nvPr>
            <p:ph type="body" idx="1"/>
          </p:nvPr>
        </p:nvSpPr>
        <p:spPr bwMode="auto">
          <a:xfrm>
            <a:off x="1825625" y="1600200"/>
            <a:ext cx="6923088" cy="4527550"/>
          </a:xfrm>
          <a:prstGeom prst="rect">
            <a:avLst/>
          </a:prstGeom>
          <a:noFill/>
          <a:ln w="9525">
            <a:noFill/>
            <a:miter lim="800000"/>
            <a:headEnd/>
            <a:tailEnd/>
          </a:ln>
          <a:effectLst/>
        </p:spPr>
        <p:txBody>
          <a:bodyPr vert="horz" wrap="square" lIns="91443" tIns="45722" rIns="91443" bIns="45722"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359428" name="Rectangle 4"/>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43" tIns="45722" rIns="91443" bIns="45722" numCol="1" anchor="t" anchorCtr="0" compatLnSpc="1">
            <a:prstTxWarp prst="textNoShape">
              <a:avLst/>
            </a:prstTxWarp>
          </a:bodyPr>
          <a:lstStyle>
            <a:lvl1pPr>
              <a:defRPr sz="1400"/>
            </a:lvl1pPr>
          </a:lstStyle>
          <a:p>
            <a:endParaRPr lang="ru-RU"/>
          </a:p>
        </p:txBody>
      </p:sp>
      <p:sp>
        <p:nvSpPr>
          <p:cNvPr id="359429" name="Rectangle 5"/>
          <p:cNvSpPr>
            <a:spLocks noGrp="1" noChangeArrowheads="1"/>
          </p:cNvSpPr>
          <p:nvPr>
            <p:ph type="ftr" sz="quarter" idx="3"/>
          </p:nvPr>
        </p:nvSpPr>
        <p:spPr bwMode="auto">
          <a:xfrm>
            <a:off x="3124200" y="6245225"/>
            <a:ext cx="2897188" cy="477838"/>
          </a:xfrm>
          <a:prstGeom prst="rect">
            <a:avLst/>
          </a:prstGeom>
          <a:noFill/>
          <a:ln w="9525">
            <a:noFill/>
            <a:miter lim="800000"/>
            <a:headEnd/>
            <a:tailEnd/>
          </a:ln>
          <a:effectLst/>
        </p:spPr>
        <p:txBody>
          <a:bodyPr vert="horz" wrap="square" lIns="91443" tIns="45722" rIns="91443" bIns="45722" numCol="1" anchor="t" anchorCtr="0" compatLnSpc="1">
            <a:prstTxWarp prst="textNoShape">
              <a:avLst/>
            </a:prstTxWarp>
          </a:bodyPr>
          <a:lstStyle>
            <a:lvl1pPr algn="ctr">
              <a:defRPr sz="1400"/>
            </a:lvl1pPr>
          </a:lstStyle>
          <a:p>
            <a:endParaRPr lang="ru-RU"/>
          </a:p>
        </p:txBody>
      </p:sp>
      <p:sp>
        <p:nvSpPr>
          <p:cNvPr id="359430" name="Rectangle 6"/>
          <p:cNvSpPr>
            <a:spLocks noGrp="1" noChangeArrowheads="1"/>
          </p:cNvSpPr>
          <p:nvPr>
            <p:ph type="sldNum" sz="quarter" idx="4"/>
          </p:nvPr>
        </p:nvSpPr>
        <p:spPr bwMode="auto">
          <a:xfrm>
            <a:off x="6554788" y="6245225"/>
            <a:ext cx="2133600" cy="477838"/>
          </a:xfrm>
          <a:prstGeom prst="rect">
            <a:avLst/>
          </a:prstGeom>
          <a:noFill/>
          <a:ln w="9525">
            <a:noFill/>
            <a:miter lim="800000"/>
            <a:headEnd/>
            <a:tailEnd/>
          </a:ln>
          <a:effectLst/>
        </p:spPr>
        <p:txBody>
          <a:bodyPr vert="horz" wrap="square" lIns="91443" tIns="45722" rIns="91443" bIns="45722" numCol="1" anchor="t" anchorCtr="0" compatLnSpc="1">
            <a:prstTxWarp prst="textNoShape">
              <a:avLst/>
            </a:prstTxWarp>
          </a:bodyPr>
          <a:lstStyle>
            <a:lvl1pPr algn="r">
              <a:defRPr sz="1400"/>
            </a:lvl1pPr>
          </a:lstStyle>
          <a:p>
            <a:fld id="{93691E6C-BD9F-4D27-BB5A-55C71040C7CB}"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defRPr sz="3600">
          <a:solidFill>
            <a:srgbClr val="D90000"/>
          </a:solidFill>
          <a:latin typeface="+mj-lt"/>
          <a:ea typeface="+mj-ea"/>
          <a:cs typeface="+mj-cs"/>
        </a:defRPr>
      </a:lvl1pPr>
      <a:lvl2pPr algn="l" rtl="0" fontAlgn="base">
        <a:spcBef>
          <a:spcPct val="0"/>
        </a:spcBef>
        <a:spcAft>
          <a:spcPct val="0"/>
        </a:spcAft>
        <a:defRPr sz="3600">
          <a:solidFill>
            <a:srgbClr val="D90000"/>
          </a:solidFill>
          <a:latin typeface="ChunkFive" pitchFamily="50" charset="0"/>
        </a:defRPr>
      </a:lvl2pPr>
      <a:lvl3pPr algn="l" rtl="0" fontAlgn="base">
        <a:spcBef>
          <a:spcPct val="0"/>
        </a:spcBef>
        <a:spcAft>
          <a:spcPct val="0"/>
        </a:spcAft>
        <a:defRPr sz="3600">
          <a:solidFill>
            <a:srgbClr val="D90000"/>
          </a:solidFill>
          <a:latin typeface="ChunkFive" pitchFamily="50" charset="0"/>
        </a:defRPr>
      </a:lvl3pPr>
      <a:lvl4pPr algn="l" rtl="0" fontAlgn="base">
        <a:spcBef>
          <a:spcPct val="0"/>
        </a:spcBef>
        <a:spcAft>
          <a:spcPct val="0"/>
        </a:spcAft>
        <a:defRPr sz="3600">
          <a:solidFill>
            <a:srgbClr val="D90000"/>
          </a:solidFill>
          <a:latin typeface="ChunkFive" pitchFamily="50" charset="0"/>
        </a:defRPr>
      </a:lvl4pPr>
      <a:lvl5pPr algn="l" rtl="0" fontAlgn="base">
        <a:spcBef>
          <a:spcPct val="0"/>
        </a:spcBef>
        <a:spcAft>
          <a:spcPct val="0"/>
        </a:spcAft>
        <a:defRPr sz="3600">
          <a:solidFill>
            <a:srgbClr val="D90000"/>
          </a:solidFill>
          <a:latin typeface="ChunkFive" pitchFamily="50" charset="0"/>
        </a:defRPr>
      </a:lvl5pPr>
      <a:lvl6pPr marL="457200" algn="l" rtl="0" fontAlgn="base">
        <a:spcBef>
          <a:spcPct val="0"/>
        </a:spcBef>
        <a:spcAft>
          <a:spcPct val="0"/>
        </a:spcAft>
        <a:defRPr sz="3600">
          <a:solidFill>
            <a:srgbClr val="D90000"/>
          </a:solidFill>
          <a:latin typeface="ChunkFive" pitchFamily="50" charset="0"/>
        </a:defRPr>
      </a:lvl6pPr>
      <a:lvl7pPr marL="914400" algn="l" rtl="0" fontAlgn="base">
        <a:spcBef>
          <a:spcPct val="0"/>
        </a:spcBef>
        <a:spcAft>
          <a:spcPct val="0"/>
        </a:spcAft>
        <a:defRPr sz="3600">
          <a:solidFill>
            <a:srgbClr val="D90000"/>
          </a:solidFill>
          <a:latin typeface="ChunkFive" pitchFamily="50" charset="0"/>
        </a:defRPr>
      </a:lvl7pPr>
      <a:lvl8pPr marL="1371600" algn="l" rtl="0" fontAlgn="base">
        <a:spcBef>
          <a:spcPct val="0"/>
        </a:spcBef>
        <a:spcAft>
          <a:spcPct val="0"/>
        </a:spcAft>
        <a:defRPr sz="3600">
          <a:solidFill>
            <a:srgbClr val="D90000"/>
          </a:solidFill>
          <a:latin typeface="ChunkFive" pitchFamily="50" charset="0"/>
        </a:defRPr>
      </a:lvl8pPr>
      <a:lvl9pPr marL="1828800" algn="l" rtl="0" fontAlgn="base">
        <a:spcBef>
          <a:spcPct val="0"/>
        </a:spcBef>
        <a:spcAft>
          <a:spcPct val="0"/>
        </a:spcAft>
        <a:defRPr sz="3600">
          <a:solidFill>
            <a:srgbClr val="D90000"/>
          </a:solidFill>
          <a:latin typeface="ChunkFive" pitchFamily="50" charset="0"/>
        </a:defRPr>
      </a:lvl9pPr>
    </p:titleStyle>
    <p:bodyStyle>
      <a:lvl1pPr marL="342900" indent="-342900" algn="l" rtl="0" fontAlgn="base">
        <a:spcBef>
          <a:spcPct val="20000"/>
        </a:spcBef>
        <a:spcAft>
          <a:spcPct val="0"/>
        </a:spcAft>
        <a:buChar char="•"/>
        <a:defRPr b="1">
          <a:solidFill>
            <a:srgbClr val="666666"/>
          </a:solidFill>
          <a:latin typeface="+mn-lt"/>
          <a:ea typeface="+mn-ea"/>
          <a:cs typeface="+mn-cs"/>
        </a:defRPr>
      </a:lvl1pPr>
      <a:lvl2pPr marL="742950" indent="-285750" algn="l" rtl="0" fontAlgn="base">
        <a:spcBef>
          <a:spcPct val="20000"/>
        </a:spcBef>
        <a:spcAft>
          <a:spcPct val="0"/>
        </a:spcAft>
        <a:buChar char="–"/>
        <a:defRPr b="1">
          <a:solidFill>
            <a:srgbClr val="666666"/>
          </a:solidFill>
          <a:latin typeface="+mn-lt"/>
        </a:defRPr>
      </a:lvl2pPr>
      <a:lvl3pPr marL="1143000" indent="-228600" algn="l" rtl="0" fontAlgn="base">
        <a:spcBef>
          <a:spcPct val="20000"/>
        </a:spcBef>
        <a:spcAft>
          <a:spcPct val="0"/>
        </a:spcAft>
        <a:buChar char="•"/>
        <a:defRPr b="1">
          <a:solidFill>
            <a:srgbClr val="666666"/>
          </a:solidFill>
          <a:latin typeface="+mn-lt"/>
        </a:defRPr>
      </a:lvl3pPr>
      <a:lvl4pPr marL="1600200" indent="-228600" algn="l" rtl="0" fontAlgn="base">
        <a:spcBef>
          <a:spcPct val="20000"/>
        </a:spcBef>
        <a:spcAft>
          <a:spcPct val="0"/>
        </a:spcAft>
        <a:buChar char="–"/>
        <a:defRPr b="1">
          <a:solidFill>
            <a:srgbClr val="666666"/>
          </a:solidFill>
          <a:latin typeface="+mn-lt"/>
        </a:defRPr>
      </a:lvl4pPr>
      <a:lvl5pPr marL="2057400" indent="-228600" algn="l" rtl="0" fontAlgn="base">
        <a:spcBef>
          <a:spcPct val="20000"/>
        </a:spcBef>
        <a:spcAft>
          <a:spcPct val="0"/>
        </a:spcAft>
        <a:buChar char="»"/>
        <a:defRPr b="1">
          <a:solidFill>
            <a:srgbClr val="666666"/>
          </a:solidFill>
          <a:latin typeface="+mn-lt"/>
        </a:defRPr>
      </a:lvl5pPr>
      <a:lvl6pPr marL="2514600" indent="-228600" algn="l" rtl="0" fontAlgn="base">
        <a:spcBef>
          <a:spcPct val="20000"/>
        </a:spcBef>
        <a:spcAft>
          <a:spcPct val="0"/>
        </a:spcAft>
        <a:buChar char="»"/>
        <a:defRPr b="1">
          <a:solidFill>
            <a:srgbClr val="666666"/>
          </a:solidFill>
          <a:latin typeface="+mn-lt"/>
        </a:defRPr>
      </a:lvl6pPr>
      <a:lvl7pPr marL="2971800" indent="-228600" algn="l" rtl="0" fontAlgn="base">
        <a:spcBef>
          <a:spcPct val="20000"/>
        </a:spcBef>
        <a:spcAft>
          <a:spcPct val="0"/>
        </a:spcAft>
        <a:buChar char="»"/>
        <a:defRPr b="1">
          <a:solidFill>
            <a:srgbClr val="666666"/>
          </a:solidFill>
          <a:latin typeface="+mn-lt"/>
        </a:defRPr>
      </a:lvl7pPr>
      <a:lvl8pPr marL="3429000" indent="-228600" algn="l" rtl="0" fontAlgn="base">
        <a:spcBef>
          <a:spcPct val="20000"/>
        </a:spcBef>
        <a:spcAft>
          <a:spcPct val="0"/>
        </a:spcAft>
        <a:buChar char="»"/>
        <a:defRPr b="1">
          <a:solidFill>
            <a:srgbClr val="666666"/>
          </a:solidFill>
          <a:latin typeface="+mn-lt"/>
        </a:defRPr>
      </a:lvl8pPr>
      <a:lvl9pPr marL="3886200" indent="-228600" algn="l" rtl="0" fontAlgn="base">
        <a:spcBef>
          <a:spcPct val="20000"/>
        </a:spcBef>
        <a:spcAft>
          <a:spcPct val="0"/>
        </a:spcAft>
        <a:buChar char="»"/>
        <a:defRPr b="1">
          <a:solidFill>
            <a:srgbClr val="666666"/>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4716810" y="5013970"/>
            <a:ext cx="4428778" cy="1845618"/>
          </a:xfrm>
          <a:noFill/>
        </p:spPr>
        <p:txBody>
          <a:bodyPr/>
          <a:lstStyle/>
          <a:p>
            <a:r>
              <a:rPr lang="en-US" sz="4400" dirty="0" smtClean="0"/>
              <a:t>Communications </a:t>
            </a:r>
            <a:br>
              <a:rPr lang="en-US" sz="4400" dirty="0" smtClean="0"/>
            </a:br>
            <a:r>
              <a:rPr lang="en-US" sz="4400" dirty="0" smtClean="0"/>
              <a:t>Merit Badge</a:t>
            </a:r>
            <a:r>
              <a:rPr lang="en-US" sz="2000" dirty="0">
                <a:solidFill>
                  <a:srgbClr val="000000"/>
                </a:solidFill>
              </a:rPr>
              <a:t/>
            </a:r>
            <a:br>
              <a:rPr lang="en-US" sz="2000" dirty="0">
                <a:solidFill>
                  <a:srgbClr val="000000"/>
                </a:solidFill>
              </a:rPr>
            </a:br>
            <a:endParaRPr lang="uk-UA" sz="2000" dirty="0">
              <a:solidFill>
                <a:srgbClr val="000000"/>
              </a:solidFill>
            </a:endParaRPr>
          </a:p>
        </p:txBody>
      </p:sp>
      <p:sp>
        <p:nvSpPr>
          <p:cNvPr id="34822" name="Rectangle 6"/>
          <p:cNvSpPr>
            <a:spLocks noChangeArrowheads="1"/>
          </p:cNvSpPr>
          <p:nvPr/>
        </p:nvSpPr>
        <p:spPr bwMode="auto">
          <a:xfrm>
            <a:off x="441748" y="5474824"/>
            <a:ext cx="2160240" cy="707886"/>
          </a:xfrm>
          <a:prstGeom prst="rect">
            <a:avLst/>
          </a:prstGeom>
          <a:noFill/>
          <a:ln w="9525">
            <a:noFill/>
            <a:miter lim="800000"/>
            <a:headEnd/>
            <a:tailEnd/>
          </a:ln>
          <a:effectLst/>
        </p:spPr>
        <p:txBody>
          <a:bodyPr wrap="square">
            <a:spAutoFit/>
          </a:bodyPr>
          <a:lstStyle/>
          <a:p>
            <a:pPr algn="r"/>
            <a:r>
              <a:rPr lang="en-US" sz="2000" dirty="0" smtClean="0">
                <a:solidFill>
                  <a:srgbClr val="000000"/>
                </a:solidFill>
                <a:latin typeface="ChunkFive" pitchFamily="50" charset="0"/>
              </a:rPr>
              <a:t>Troop 344/9344</a:t>
            </a:r>
          </a:p>
          <a:p>
            <a:pPr algn="r"/>
            <a:r>
              <a:rPr lang="en-US" sz="2000" dirty="0" smtClean="0">
                <a:solidFill>
                  <a:srgbClr val="000000"/>
                </a:solidFill>
                <a:latin typeface="ChunkFive" pitchFamily="50" charset="0"/>
              </a:rPr>
              <a:t>Pemberville, OH</a:t>
            </a:r>
            <a:endParaRPr lang="en-US" sz="2000" dirty="0">
              <a:solidFill>
                <a:srgbClr val="000000"/>
              </a:solidFill>
              <a:latin typeface="ChunkFive" pitchFamily="50"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610" y="5085978"/>
            <a:ext cx="1485578" cy="148557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 Communication</a:t>
            </a:r>
            <a:endParaRPr lang="en-US" dirty="0"/>
          </a:p>
        </p:txBody>
      </p:sp>
      <p:sp>
        <p:nvSpPr>
          <p:cNvPr id="3" name="Content Placeholder 2"/>
          <p:cNvSpPr>
            <a:spLocks noGrp="1"/>
          </p:cNvSpPr>
          <p:nvPr>
            <p:ph sz="half" idx="1"/>
          </p:nvPr>
        </p:nvSpPr>
        <p:spPr/>
        <p:txBody>
          <a:bodyPr/>
          <a:lstStyle/>
          <a:p>
            <a:r>
              <a:rPr lang="en-US" sz="1800" b="0" dirty="0" smtClean="0"/>
              <a:t>Effective </a:t>
            </a:r>
            <a:r>
              <a:rPr lang="en-US" sz="1800" b="0" dirty="0"/>
              <a:t>communication sounds like it should be </a:t>
            </a:r>
            <a:r>
              <a:rPr lang="en-US" sz="1800" b="0" dirty="0" smtClean="0"/>
              <a:t>instinctive, but </a:t>
            </a:r>
            <a:r>
              <a:rPr lang="en-US" sz="1800" b="0" dirty="0"/>
              <a:t>all too often, when we try to communicate with others something goes astray. </a:t>
            </a:r>
            <a:endParaRPr lang="en-US" sz="1800" b="0" dirty="0" smtClean="0"/>
          </a:p>
          <a:p>
            <a:r>
              <a:rPr lang="en-US" sz="1800" b="0" dirty="0" smtClean="0"/>
              <a:t>We </a:t>
            </a:r>
            <a:r>
              <a:rPr lang="en-US" sz="1800" b="0" dirty="0"/>
              <a:t>say one thing, the other person hears something else, and misunderstandings, frustration, and conflicts ensue. </a:t>
            </a:r>
            <a:endParaRPr lang="en-US" sz="1800" b="0" dirty="0" smtClean="0"/>
          </a:p>
          <a:p>
            <a:r>
              <a:rPr lang="en-US" sz="1800" b="0" dirty="0" smtClean="0"/>
              <a:t>This </a:t>
            </a:r>
            <a:r>
              <a:rPr lang="en-US" sz="1800" b="0" dirty="0"/>
              <a:t>can cause problems in your home, school, and work relationships.</a:t>
            </a:r>
          </a:p>
          <a:p>
            <a:endParaRPr lang="en-US" sz="1200" dirty="0"/>
          </a:p>
        </p:txBody>
      </p:sp>
      <p:pic>
        <p:nvPicPr>
          <p:cNvPr id="5" name="Content Placeholder 4"/>
          <p:cNvPicPr>
            <a:picLocks noGrp="1" noChangeAspect="1"/>
          </p:cNvPicPr>
          <p:nvPr>
            <p:ph sz="half" idx="2"/>
          </p:nvPr>
        </p:nvPicPr>
        <p:blipFill>
          <a:blip r:embed="rId2"/>
          <a:stretch>
            <a:fillRect/>
          </a:stretch>
        </p:blipFill>
        <p:spPr>
          <a:xfrm>
            <a:off x="5308724" y="1722099"/>
            <a:ext cx="3386138" cy="2159806"/>
          </a:xfrm>
          <a:prstGeom prst="rect">
            <a:avLst/>
          </a:prstGeom>
        </p:spPr>
      </p:pic>
    </p:spTree>
    <p:extLst>
      <p:ext uri="{BB962C8B-B14F-4D97-AF65-F5344CB8AC3E}">
        <p14:creationId xmlns:p14="http://schemas.microsoft.com/office/powerpoint/2010/main" val="8844906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 Communication</a:t>
            </a:r>
            <a:endParaRPr lang="en-US" dirty="0"/>
          </a:p>
        </p:txBody>
      </p:sp>
      <p:sp>
        <p:nvSpPr>
          <p:cNvPr id="3" name="Content Placeholder 2"/>
          <p:cNvSpPr>
            <a:spLocks noGrp="1"/>
          </p:cNvSpPr>
          <p:nvPr>
            <p:ph sz="half" idx="1"/>
          </p:nvPr>
        </p:nvSpPr>
        <p:spPr>
          <a:xfrm>
            <a:off x="1835150" y="5085978"/>
            <a:ext cx="6862763" cy="1584176"/>
          </a:xfrm>
        </p:spPr>
        <p:txBody>
          <a:bodyPr/>
          <a:lstStyle/>
          <a:p>
            <a:r>
              <a:rPr lang="en-US" sz="1800" b="0" dirty="0" smtClean="0"/>
              <a:t>For </a:t>
            </a:r>
            <a:r>
              <a:rPr lang="en-US" sz="1800" b="0" dirty="0"/>
              <a:t>many of us, communicating more clearly and effectively requires learning some important skills</a:t>
            </a:r>
            <a:r>
              <a:rPr lang="en-US" sz="1800" b="0" dirty="0" smtClean="0"/>
              <a:t>. </a:t>
            </a:r>
          </a:p>
          <a:p>
            <a:r>
              <a:rPr lang="en-US" sz="1800" b="0" dirty="0" smtClean="0"/>
              <a:t>Learning </a:t>
            </a:r>
            <a:r>
              <a:rPr lang="en-US" sz="1800" b="0" dirty="0"/>
              <a:t>these skills can deepen your connections to others, build greater trust and respect, and improve teamwork, problem solving, and your overall social and emotional health.</a:t>
            </a:r>
          </a:p>
          <a:p>
            <a:endParaRPr lang="en-US" sz="1200"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196530" y="1269553"/>
            <a:ext cx="6491858" cy="3651669"/>
          </a:xfrm>
        </p:spPr>
      </p:pic>
    </p:spTree>
    <p:extLst>
      <p:ext uri="{BB962C8B-B14F-4D97-AF65-F5344CB8AC3E}">
        <p14:creationId xmlns:p14="http://schemas.microsoft.com/office/powerpoint/2010/main" val="15783595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How to improve your communication </a:t>
            </a:r>
            <a:r>
              <a:rPr lang="en-US" sz="2800" dirty="0" smtClean="0"/>
              <a:t>skills</a:t>
            </a:r>
            <a:endParaRPr lang="en-US" sz="2800" dirty="0"/>
          </a:p>
        </p:txBody>
      </p:sp>
      <p:sp>
        <p:nvSpPr>
          <p:cNvPr id="5" name="Content Placeholder 4"/>
          <p:cNvSpPr>
            <a:spLocks noGrp="1"/>
          </p:cNvSpPr>
          <p:nvPr>
            <p:ph sz="half" idx="1"/>
          </p:nvPr>
        </p:nvSpPr>
        <p:spPr/>
        <p:txBody>
          <a:bodyPr/>
          <a:lstStyle/>
          <a:p>
            <a:pPr marL="0" indent="0">
              <a:buNone/>
            </a:pPr>
            <a:r>
              <a:rPr lang="en-US" sz="2200" b="0" dirty="0" smtClean="0"/>
              <a:t>Here </a:t>
            </a:r>
            <a:r>
              <a:rPr lang="en-US" sz="2200" b="0" dirty="0"/>
              <a:t>are a few ways to start improving your communication </a:t>
            </a:r>
            <a:r>
              <a:rPr lang="en-US" sz="2200" b="0" dirty="0" smtClean="0"/>
              <a:t>skills:</a:t>
            </a:r>
          </a:p>
          <a:p>
            <a:r>
              <a:rPr lang="en-US" sz="1800" dirty="0"/>
              <a:t>Effective </a:t>
            </a:r>
            <a:r>
              <a:rPr lang="en-US" sz="1800" dirty="0" smtClean="0"/>
              <a:t>Communication Skill #1: Consider </a:t>
            </a:r>
            <a:r>
              <a:rPr lang="en-US" sz="1800" dirty="0"/>
              <a:t>your </a:t>
            </a:r>
            <a:r>
              <a:rPr lang="en-US" sz="1800" dirty="0" smtClean="0"/>
              <a:t>audience. </a:t>
            </a:r>
          </a:p>
          <a:p>
            <a:pPr lvl="1"/>
            <a:r>
              <a:rPr lang="en-US" sz="1600" b="0" dirty="0" smtClean="0"/>
              <a:t>Knowing </a:t>
            </a:r>
            <a:r>
              <a:rPr lang="en-US" sz="1600" b="0" dirty="0"/>
              <a:t>your audience can be key to delivering the right messages effectively. </a:t>
            </a:r>
            <a:endParaRPr lang="en-US" sz="1600" b="0" dirty="0" smtClean="0"/>
          </a:p>
        </p:txBody>
      </p:sp>
      <p:sp>
        <p:nvSpPr>
          <p:cNvPr id="8" name="Content Placeholder 7"/>
          <p:cNvSpPr>
            <a:spLocks noGrp="1"/>
          </p:cNvSpPr>
          <p:nvPr>
            <p:ph sz="half" idx="2"/>
          </p:nvPr>
        </p:nvSpPr>
        <p:spPr>
          <a:xfrm>
            <a:off x="1825625" y="4581922"/>
            <a:ext cx="6923088" cy="1545828"/>
          </a:xfrm>
        </p:spPr>
        <p:txBody>
          <a:bodyPr/>
          <a:lstStyle/>
          <a:p>
            <a:pPr lvl="2">
              <a:buFont typeface="+mj-lt"/>
              <a:buAutoNum type="arabicPeriod"/>
            </a:pPr>
            <a:r>
              <a:rPr lang="en-US" sz="1600" b="0" dirty="0"/>
              <a:t>Their age, race, ethnicity, and gender can all impact how they’ll receive your message. </a:t>
            </a:r>
          </a:p>
          <a:p>
            <a:pPr lvl="2">
              <a:buFont typeface="+mj-lt"/>
              <a:buAutoNum type="arabicPeriod"/>
            </a:pPr>
            <a:r>
              <a:rPr lang="en-US" sz="1600" b="0" dirty="0"/>
              <a:t>It helps you tailor your message to your audience and engage them, avoid miscommunication, and build relationships.</a:t>
            </a:r>
          </a:p>
          <a:p>
            <a:endParaRPr lang="en-US" sz="1200" b="0" dirty="0"/>
          </a:p>
          <a:p>
            <a:endParaRPr lang="en-US" sz="1600" dirty="0"/>
          </a:p>
        </p:txBody>
      </p:sp>
      <p:pic>
        <p:nvPicPr>
          <p:cNvPr id="9"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226937" y="2022746"/>
            <a:ext cx="3586814" cy="2376264"/>
          </a:xfrm>
          <a:prstGeom prst="rect">
            <a:avLst/>
          </a:prstGeom>
          <a:noFill/>
          <a:ln w="9525">
            <a:noFill/>
            <a:miter lim="800000"/>
            <a:headEnd/>
            <a:tailEnd/>
          </a:ln>
          <a:effectLst/>
        </p:spPr>
      </p:pic>
    </p:spTree>
    <p:extLst>
      <p:ext uri="{BB962C8B-B14F-4D97-AF65-F5344CB8AC3E}">
        <p14:creationId xmlns:p14="http://schemas.microsoft.com/office/powerpoint/2010/main" val="42592838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How to improve your communication skills</a:t>
            </a:r>
          </a:p>
        </p:txBody>
      </p:sp>
      <p:sp>
        <p:nvSpPr>
          <p:cNvPr id="3" name="Content Placeholder 2"/>
          <p:cNvSpPr>
            <a:spLocks noGrp="1"/>
          </p:cNvSpPr>
          <p:nvPr>
            <p:ph sz="half" idx="1"/>
          </p:nvPr>
        </p:nvSpPr>
        <p:spPr/>
        <p:txBody>
          <a:bodyPr/>
          <a:lstStyle/>
          <a:p>
            <a:r>
              <a:rPr lang="en-US" sz="1800" dirty="0"/>
              <a:t>Effective Communication Skill </a:t>
            </a:r>
            <a:r>
              <a:rPr lang="en-US" sz="1800" dirty="0" smtClean="0"/>
              <a:t>#2: Practice </a:t>
            </a:r>
            <a:r>
              <a:rPr lang="en-US" sz="1800" dirty="0"/>
              <a:t>active </a:t>
            </a:r>
            <a:r>
              <a:rPr lang="en-US" sz="1800" dirty="0" smtClean="0"/>
              <a:t>listening. </a:t>
            </a:r>
          </a:p>
          <a:p>
            <a:pPr lvl="1"/>
            <a:r>
              <a:rPr lang="en-US" sz="1600" b="0" dirty="0"/>
              <a:t>Active listening is the practice of giving your full attention in a communication exchange.</a:t>
            </a:r>
          </a:p>
          <a:p>
            <a:endParaRPr lang="en-US" sz="1200" b="0" dirty="0"/>
          </a:p>
          <a:p>
            <a:pPr lvl="1"/>
            <a:endParaRPr lang="en-US" sz="1200" b="0" dirty="0"/>
          </a:p>
          <a:p>
            <a:endParaRPr lang="en-US" sz="1200" b="0" dirty="0"/>
          </a:p>
        </p:txBody>
      </p:sp>
      <p:sp>
        <p:nvSpPr>
          <p:cNvPr id="6" name="Content Placeholder 5"/>
          <p:cNvSpPr>
            <a:spLocks noGrp="1"/>
          </p:cNvSpPr>
          <p:nvPr>
            <p:ph sz="half" idx="2"/>
          </p:nvPr>
        </p:nvSpPr>
        <p:spPr>
          <a:xfrm>
            <a:off x="1835150" y="3474346"/>
            <a:ext cx="6913563" cy="2653404"/>
          </a:xfrm>
        </p:spPr>
        <p:txBody>
          <a:bodyPr/>
          <a:lstStyle/>
          <a:p>
            <a:pPr lvl="1"/>
            <a:r>
              <a:rPr lang="en-US" sz="1600" b="0" dirty="0"/>
              <a:t>When communicating with others, we often focus on what we should say. However, effective communication is less about talking and more about listening. </a:t>
            </a:r>
          </a:p>
          <a:p>
            <a:pPr lvl="1"/>
            <a:r>
              <a:rPr lang="en-US" sz="1600" b="0" dirty="0"/>
              <a:t>Listening well means not just understanding the words or the information being communicated, but also understanding the emotions the speaker is trying to convey.</a:t>
            </a:r>
          </a:p>
          <a:p>
            <a:endParaRPr lang="en-US" sz="1600" b="0" dirty="0"/>
          </a:p>
        </p:txBody>
      </p:sp>
      <p:pic>
        <p:nvPicPr>
          <p:cNvPr id="8" name="Picture 7"/>
          <p:cNvPicPr>
            <a:picLocks noChangeAspect="1"/>
          </p:cNvPicPr>
          <p:nvPr/>
        </p:nvPicPr>
        <p:blipFill>
          <a:blip r:embed="rId2"/>
          <a:stretch>
            <a:fillRect/>
          </a:stretch>
        </p:blipFill>
        <p:spPr>
          <a:xfrm>
            <a:off x="5559154" y="1388736"/>
            <a:ext cx="3129234" cy="2086949"/>
          </a:xfrm>
          <a:prstGeom prst="rect">
            <a:avLst/>
          </a:prstGeom>
        </p:spPr>
      </p:pic>
    </p:spTree>
    <p:extLst>
      <p:ext uri="{BB962C8B-B14F-4D97-AF65-F5344CB8AC3E}">
        <p14:creationId xmlns:p14="http://schemas.microsoft.com/office/powerpoint/2010/main" val="6930920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Tips for becoming an active listener</a:t>
            </a:r>
            <a:endParaRPr lang="en-US" sz="2800" dirty="0"/>
          </a:p>
        </p:txBody>
      </p:sp>
      <p:sp>
        <p:nvSpPr>
          <p:cNvPr id="3" name="Content Placeholder 2"/>
          <p:cNvSpPr>
            <a:spLocks noGrp="1"/>
          </p:cNvSpPr>
          <p:nvPr>
            <p:ph idx="1"/>
          </p:nvPr>
        </p:nvSpPr>
        <p:spPr/>
        <p:txBody>
          <a:bodyPr/>
          <a:lstStyle/>
          <a:p>
            <a:pPr>
              <a:buFont typeface="+mj-lt"/>
              <a:buAutoNum type="arabicPeriod"/>
            </a:pPr>
            <a:r>
              <a:rPr lang="en-US" sz="1600" b="0" dirty="0" smtClean="0"/>
              <a:t>Focus </a:t>
            </a:r>
            <a:r>
              <a:rPr lang="en-US" sz="1600" b="0" dirty="0"/>
              <a:t>fully on the speaker. You can't listen in an engaged way if you're constantly checking your phone or thinking about something else. You need to stay focused on the moment-to-moment experience in order to pick up the subtle nuances and important nonverbal cues in a conversation. If you find it hard to concentrate on some speakers, try repeating their words over in your head—it'll reinforce their message and help you stay focused.</a:t>
            </a:r>
          </a:p>
          <a:p>
            <a:pPr>
              <a:buFont typeface="+mj-lt"/>
              <a:buAutoNum type="arabicPeriod"/>
            </a:pPr>
            <a:r>
              <a:rPr lang="en-US" sz="1600" b="0" dirty="0"/>
              <a:t>Favor your right ear. As strange as it sounds, the left side of the brain contains the primary processing centers for both speech comprehension and emotions. Since the left side of the brain is connected to the right side of the body, favoring your right ear can help you better detect the emotional nuances of what someone is saying.</a:t>
            </a:r>
          </a:p>
          <a:p>
            <a:pPr>
              <a:buFont typeface="+mj-lt"/>
              <a:buAutoNum type="arabicPeriod"/>
            </a:pPr>
            <a:r>
              <a:rPr lang="en-US" sz="1600" b="0" dirty="0"/>
              <a:t>Avoid interrupting or trying to redirect the conversation to your concerns. By saying something like, “If you think that's bad, let me tell you what happened to me.” Listening is not the same as waiting for your turn to talk. You can't concentrate on what someone's saying if you're forming what you're going to say next. Often, the speaker can read your facial expressions and know that your mind's elsewhere</a:t>
            </a:r>
            <a:r>
              <a:rPr lang="en-US" sz="1600" b="0" dirty="0" smtClean="0"/>
              <a:t>.</a:t>
            </a:r>
            <a:endParaRPr lang="en-US" sz="1600" b="0" dirty="0"/>
          </a:p>
        </p:txBody>
      </p:sp>
    </p:spTree>
    <p:extLst>
      <p:ext uri="{BB962C8B-B14F-4D97-AF65-F5344CB8AC3E}">
        <p14:creationId xmlns:p14="http://schemas.microsoft.com/office/powerpoint/2010/main" val="30050655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Tips for becoming an active listener</a:t>
            </a:r>
            <a:endParaRPr lang="en-US" sz="2800" dirty="0"/>
          </a:p>
        </p:txBody>
      </p:sp>
      <p:sp>
        <p:nvSpPr>
          <p:cNvPr id="3" name="Content Placeholder 2"/>
          <p:cNvSpPr>
            <a:spLocks noGrp="1"/>
          </p:cNvSpPr>
          <p:nvPr>
            <p:ph idx="1"/>
          </p:nvPr>
        </p:nvSpPr>
        <p:spPr/>
        <p:txBody>
          <a:bodyPr/>
          <a:lstStyle/>
          <a:p>
            <a:pPr>
              <a:buFont typeface="+mj-lt"/>
              <a:buAutoNum type="arabicPeriod" startAt="4"/>
            </a:pPr>
            <a:r>
              <a:rPr lang="en-US" sz="1600" b="0" dirty="0" smtClean="0"/>
              <a:t>Show </a:t>
            </a:r>
            <a:r>
              <a:rPr lang="en-US" sz="1600" b="0" dirty="0"/>
              <a:t>your interest in what's being said. Nod occasionally, smile at the person, and make sure your posture is open and inviting. Encourage the speaker to continue with small verbal comments like “yes” or “uh huh.”</a:t>
            </a:r>
          </a:p>
          <a:p>
            <a:pPr>
              <a:buFont typeface="+mj-lt"/>
              <a:buAutoNum type="arabicPeriod" startAt="4"/>
            </a:pPr>
            <a:r>
              <a:rPr lang="en-US" sz="1600" b="0" dirty="0"/>
              <a:t>Try to set aside judgment. In order to communicate effectively with someone, you don't have to like them or agree with their ideas, values, or opinions. However, you do need to set aside your judgment and withhold blame and criticism in order to fully understand them. The most difficult communication, when successfully executed, can often lead to an unlikely connection with someone.</a:t>
            </a:r>
          </a:p>
          <a:p>
            <a:pPr>
              <a:buFont typeface="+mj-lt"/>
              <a:buAutoNum type="arabicPeriod" startAt="4"/>
            </a:pPr>
            <a:r>
              <a:rPr lang="en-US" sz="1600" b="0" dirty="0" smtClean="0"/>
              <a:t>Provide </a:t>
            </a:r>
            <a:r>
              <a:rPr lang="en-US" sz="1600" b="0" dirty="0"/>
              <a:t>feedback. If there seems to be a disconnect, reflect what has been said by paraphrasing. “What I'm hearing is,” or “Sounds like you are saying,” are great ways to reflect back. Don't simply repeat what the speaker has said verbatim, though—you'll sound insincere or unintelligent. Instead, express what the speaker's words mean to you. Ask questions to clarify certain points: “What do you mean when you say…” or “Is this what you mean?”</a:t>
            </a:r>
          </a:p>
          <a:p>
            <a:endParaRPr lang="en-US" sz="1200" b="0" dirty="0"/>
          </a:p>
        </p:txBody>
      </p:sp>
    </p:spTree>
    <p:extLst>
      <p:ext uri="{BB962C8B-B14F-4D97-AF65-F5344CB8AC3E}">
        <p14:creationId xmlns:p14="http://schemas.microsoft.com/office/powerpoint/2010/main" val="25497079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80506" y="981522"/>
            <a:ext cx="6624736" cy="4528628"/>
          </a:xfrm>
          <a:prstGeom prst="rect">
            <a:avLst/>
          </a:prstGeom>
        </p:spPr>
      </p:pic>
    </p:spTree>
    <p:extLst>
      <p:ext uri="{BB962C8B-B14F-4D97-AF65-F5344CB8AC3E}">
        <p14:creationId xmlns:p14="http://schemas.microsoft.com/office/powerpoint/2010/main" val="7788646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t>How to improve your communication skills</a:t>
            </a:r>
          </a:p>
        </p:txBody>
      </p:sp>
      <p:sp>
        <p:nvSpPr>
          <p:cNvPr id="5" name="Content Placeholder 4"/>
          <p:cNvSpPr>
            <a:spLocks noGrp="1"/>
          </p:cNvSpPr>
          <p:nvPr>
            <p:ph sz="half" idx="1"/>
          </p:nvPr>
        </p:nvSpPr>
        <p:spPr>
          <a:xfrm>
            <a:off x="1825624" y="1600200"/>
            <a:ext cx="3611265" cy="3701802"/>
          </a:xfrm>
        </p:spPr>
        <p:txBody>
          <a:bodyPr/>
          <a:lstStyle/>
          <a:p>
            <a:r>
              <a:rPr lang="en-US" sz="1800" dirty="0"/>
              <a:t>Effective Communication Skill </a:t>
            </a:r>
            <a:r>
              <a:rPr lang="en-US" sz="1800" dirty="0" smtClean="0"/>
              <a:t>#3: Pay </a:t>
            </a:r>
            <a:r>
              <a:rPr lang="en-US" sz="1800" dirty="0"/>
              <a:t>attention to nonverbal </a:t>
            </a:r>
            <a:r>
              <a:rPr lang="en-US" sz="1800" dirty="0" smtClean="0"/>
              <a:t>signals</a:t>
            </a:r>
          </a:p>
          <a:p>
            <a:pPr lvl="1"/>
            <a:r>
              <a:rPr lang="en-US" sz="1600" b="0" dirty="0" smtClean="0"/>
              <a:t>Nonverbal </a:t>
            </a:r>
            <a:r>
              <a:rPr lang="en-US" sz="1600" b="0" dirty="0"/>
              <a:t>communication, or body language, includes facial expressions, body movement and gestures, eye contact, posture, the tone of your voice, and even your muscle tension and breathing.</a:t>
            </a:r>
          </a:p>
          <a:p>
            <a:pPr lvl="1"/>
            <a:r>
              <a:rPr lang="en-US" sz="1600" b="0" dirty="0" smtClean="0"/>
              <a:t>In </a:t>
            </a:r>
            <a:r>
              <a:rPr lang="en-US" sz="1600" b="0" dirty="0"/>
              <a:t>face-to-face conversation, body language plays an important role. </a:t>
            </a:r>
          </a:p>
          <a:p>
            <a:pPr lvl="1"/>
            <a:endParaRPr lang="en-US" sz="1200" b="0" dirty="0" smtClean="0"/>
          </a:p>
          <a:p>
            <a:endParaRPr lang="en-US" sz="1200" b="0" dirty="0"/>
          </a:p>
        </p:txBody>
      </p:sp>
      <p:sp>
        <p:nvSpPr>
          <p:cNvPr id="8" name="Content Placeholder 7"/>
          <p:cNvSpPr>
            <a:spLocks noGrp="1"/>
          </p:cNvSpPr>
          <p:nvPr>
            <p:ph sz="half" idx="2"/>
          </p:nvPr>
        </p:nvSpPr>
        <p:spPr>
          <a:xfrm>
            <a:off x="1800224" y="5284492"/>
            <a:ext cx="6923089" cy="1545828"/>
          </a:xfrm>
        </p:spPr>
        <p:txBody>
          <a:bodyPr/>
          <a:lstStyle/>
          <a:p>
            <a:pPr lvl="1"/>
            <a:r>
              <a:rPr lang="en-US" sz="1600" dirty="0"/>
              <a:t>Up to 93 percent of communication does not involve what you are actually saying</a:t>
            </a:r>
            <a:r>
              <a:rPr lang="en-US" sz="1600" b="0" dirty="0"/>
              <a:t>. </a:t>
            </a:r>
          </a:p>
          <a:p>
            <a:pPr lvl="1"/>
            <a:r>
              <a:rPr lang="en-US" sz="1600" b="0" dirty="0"/>
              <a:t>The way you look, listen, move, and react to another person tells them more about how you're feeling than words alone ever can. </a:t>
            </a:r>
          </a:p>
          <a:p>
            <a:endParaRPr lang="en-US" sz="1400" dirty="0"/>
          </a:p>
        </p:txBody>
      </p:sp>
      <p:pic>
        <p:nvPicPr>
          <p:cNvPr id="9" name="Content Placeholder 6"/>
          <p:cNvPicPr>
            <a:picLocks noChangeAspect="1"/>
          </p:cNvPicPr>
          <p:nvPr/>
        </p:nvPicPr>
        <p:blipFill rotWithShape="1">
          <a:blip r:embed="rId2" cstate="print">
            <a:extLst>
              <a:ext uri="{28A0092B-C50C-407E-A947-70E740481C1C}">
                <a14:useLocalDpi xmlns:a14="http://schemas.microsoft.com/office/drawing/2010/main" val="0"/>
              </a:ext>
            </a:extLst>
          </a:blip>
          <a:srcRect b="8082"/>
          <a:stretch/>
        </p:blipFill>
        <p:spPr bwMode="auto">
          <a:xfrm>
            <a:off x="5462289" y="1695457"/>
            <a:ext cx="3386138" cy="3311216"/>
          </a:xfrm>
          <a:prstGeom prst="rect">
            <a:avLst/>
          </a:prstGeom>
          <a:noFill/>
          <a:ln w="9525">
            <a:noFill/>
            <a:miter lim="800000"/>
            <a:headEnd/>
            <a:tailEnd/>
          </a:ln>
          <a:effectLst/>
        </p:spPr>
      </p:pic>
    </p:spTree>
    <p:extLst>
      <p:ext uri="{BB962C8B-B14F-4D97-AF65-F5344CB8AC3E}">
        <p14:creationId xmlns:p14="http://schemas.microsoft.com/office/powerpoint/2010/main" val="37418959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How to improve your communication skills</a:t>
            </a:r>
          </a:p>
        </p:txBody>
      </p:sp>
      <p:sp>
        <p:nvSpPr>
          <p:cNvPr id="4" name="Content Placeholder 3"/>
          <p:cNvSpPr>
            <a:spLocks noGrp="1"/>
          </p:cNvSpPr>
          <p:nvPr>
            <p:ph idx="1"/>
          </p:nvPr>
        </p:nvSpPr>
        <p:spPr/>
        <p:txBody>
          <a:bodyPr/>
          <a:lstStyle/>
          <a:p>
            <a:r>
              <a:rPr lang="en-US" sz="1800" b="0" dirty="0" smtClean="0"/>
              <a:t>You </a:t>
            </a:r>
            <a:r>
              <a:rPr lang="en-US" sz="1800" b="0" dirty="0"/>
              <a:t>can enhance effective communication by using open body </a:t>
            </a:r>
            <a:r>
              <a:rPr lang="en-US" sz="1800" b="0" dirty="0" smtClean="0"/>
              <a:t>language</a:t>
            </a:r>
          </a:p>
          <a:p>
            <a:pPr lvl="1"/>
            <a:r>
              <a:rPr lang="en-US" sz="1600" b="0" dirty="0" smtClean="0"/>
              <a:t>arms uncrossed</a:t>
            </a:r>
          </a:p>
          <a:p>
            <a:pPr lvl="1"/>
            <a:r>
              <a:rPr lang="en-US" sz="1600" b="0" dirty="0" smtClean="0"/>
              <a:t>your </a:t>
            </a:r>
            <a:r>
              <a:rPr lang="en-US" sz="1600" b="0" dirty="0"/>
              <a:t>posture is upright and </a:t>
            </a:r>
            <a:r>
              <a:rPr lang="en-US" sz="1600" b="0" dirty="0" smtClean="0"/>
              <a:t>receptive</a:t>
            </a:r>
          </a:p>
          <a:p>
            <a:pPr lvl="1"/>
            <a:r>
              <a:rPr lang="en-US" sz="1600" b="0" dirty="0" smtClean="0"/>
              <a:t>your </a:t>
            </a:r>
            <a:r>
              <a:rPr lang="en-US" sz="1600" b="0" dirty="0"/>
              <a:t>palms are </a:t>
            </a:r>
            <a:r>
              <a:rPr lang="en-US" sz="1600" b="0" dirty="0" smtClean="0"/>
              <a:t>open</a:t>
            </a:r>
          </a:p>
          <a:p>
            <a:pPr lvl="1"/>
            <a:r>
              <a:rPr lang="en-US" sz="1600" b="0" dirty="0" smtClean="0"/>
              <a:t>you </a:t>
            </a:r>
            <a:r>
              <a:rPr lang="en-US" sz="1600" b="0" dirty="0"/>
              <a:t>lean in when speaking or </a:t>
            </a:r>
            <a:r>
              <a:rPr lang="en-US" sz="1600" b="0" dirty="0" smtClean="0"/>
              <a:t>listening or sit on </a:t>
            </a:r>
            <a:r>
              <a:rPr lang="en-US" sz="1600" b="0" dirty="0"/>
              <a:t>the edge of your seat</a:t>
            </a:r>
          </a:p>
          <a:p>
            <a:pPr lvl="1"/>
            <a:r>
              <a:rPr lang="en-US" sz="1600" b="0" dirty="0" smtClean="0"/>
              <a:t>nod </a:t>
            </a:r>
            <a:r>
              <a:rPr lang="en-US" sz="1600" b="0" dirty="0"/>
              <a:t>encouragingly. </a:t>
            </a:r>
            <a:endParaRPr lang="en-US" sz="1600" b="0" dirty="0" smtClean="0"/>
          </a:p>
          <a:p>
            <a:pPr lvl="1"/>
            <a:r>
              <a:rPr lang="en-US" sz="1600" b="0" dirty="0" smtClean="0"/>
              <a:t>maintain </a:t>
            </a:r>
            <a:r>
              <a:rPr lang="en-US" sz="1600" b="0" dirty="0"/>
              <a:t>eye contact with the person you're talking to.</a:t>
            </a:r>
          </a:p>
          <a:p>
            <a:r>
              <a:rPr lang="en-US" sz="1800" b="0" dirty="0"/>
              <a:t>You can also use body language to emphasize or enhance your verbal message—patting a friend on the back while complimenting him on his success, for example, or pounding your fists to underline your message</a:t>
            </a:r>
            <a:r>
              <a:rPr lang="en-US" sz="1800" b="0" dirty="0" smtClean="0"/>
              <a:t>.</a:t>
            </a:r>
          </a:p>
          <a:p>
            <a:endParaRPr lang="en-US" sz="1200" b="0" dirty="0"/>
          </a:p>
          <a:p>
            <a:endParaRPr lang="en-US" sz="1200" b="0" dirty="0"/>
          </a:p>
        </p:txBody>
      </p:sp>
    </p:spTree>
    <p:extLst>
      <p:ext uri="{BB962C8B-B14F-4D97-AF65-F5344CB8AC3E}">
        <p14:creationId xmlns:p14="http://schemas.microsoft.com/office/powerpoint/2010/main" val="30199306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40546" y="0"/>
            <a:ext cx="5724489" cy="6859588"/>
          </a:xfrm>
          <a:prstGeom prst="rect">
            <a:avLst/>
          </a:prstGeom>
        </p:spPr>
      </p:pic>
    </p:spTree>
    <p:extLst>
      <p:ext uri="{BB962C8B-B14F-4D97-AF65-F5344CB8AC3E}">
        <p14:creationId xmlns:p14="http://schemas.microsoft.com/office/powerpoint/2010/main" val="41110963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40346" y="1773238"/>
            <a:ext cx="8208367" cy="504825"/>
          </a:xfrm>
        </p:spPr>
        <p:txBody>
          <a:bodyPr/>
          <a:lstStyle/>
          <a:p>
            <a:r>
              <a:rPr lang="en-US" sz="3200" dirty="0" smtClean="0"/>
              <a:t>Communications Merit Badge Requirements</a:t>
            </a:r>
            <a:endParaRPr lang="uk-UA" sz="3200" dirty="0"/>
          </a:p>
        </p:txBody>
      </p:sp>
      <p:sp>
        <p:nvSpPr>
          <p:cNvPr id="36867" name="Rectangle 3"/>
          <p:cNvSpPr>
            <a:spLocks noGrp="1" noChangeArrowheads="1"/>
          </p:cNvSpPr>
          <p:nvPr>
            <p:ph type="body" idx="1"/>
          </p:nvPr>
        </p:nvSpPr>
        <p:spPr>
          <a:xfrm>
            <a:off x="755650" y="2493963"/>
            <a:ext cx="7993063" cy="4175125"/>
          </a:xfrm>
        </p:spPr>
        <p:txBody>
          <a:bodyPr/>
          <a:lstStyle/>
          <a:p>
            <a:pPr lvl="0" eaLnBrk="0" hangingPunct="0">
              <a:spcBef>
                <a:spcPct val="0"/>
              </a:spcBef>
              <a:buFont typeface="+mj-lt"/>
              <a:buAutoNum type="arabicPeriod"/>
            </a:pPr>
            <a:r>
              <a:rPr lang="en-US" altLang="en-US" sz="1600" b="0" dirty="0">
                <a:solidFill>
                  <a:schemeClr val="tx1"/>
                </a:solidFill>
                <a:latin typeface="Arial" panose="020B0604020202020204" pitchFamily="34" charset="0"/>
              </a:rPr>
              <a:t>Do ONE of the following</a:t>
            </a:r>
            <a:r>
              <a:rPr lang="en-US" altLang="en-US" sz="1600" b="0" dirty="0" smtClean="0">
                <a:solidFill>
                  <a:schemeClr val="tx1"/>
                </a:solidFill>
                <a:latin typeface="Arial" panose="020B0604020202020204" pitchFamily="34" charset="0"/>
              </a:rPr>
              <a:t>:</a:t>
            </a:r>
          </a:p>
          <a:p>
            <a:pPr lvl="1" eaLnBrk="0" hangingPunct="0">
              <a:spcBef>
                <a:spcPct val="0"/>
              </a:spcBef>
              <a:buFont typeface="+mj-lt"/>
              <a:buAutoNum type="alphaLcPeriod"/>
            </a:pPr>
            <a:r>
              <a:rPr lang="en-US" altLang="en-US" sz="1200" b="0" dirty="0" smtClean="0">
                <a:solidFill>
                  <a:schemeClr val="tx1"/>
                </a:solidFill>
                <a:latin typeface="Arial" panose="020B0604020202020204" pitchFamily="34" charset="0"/>
              </a:rPr>
              <a:t>For one day, keep a log in which you describe your communication activities. Keep track of the time and different ways you spend communicating, such as talking person-to-person, listening to teachers, the radio, or podcasts, watching television, using social media, reading books and other print media, and using any electronic communication device. Discuss with your counselor what your log reveals about the importance of communication in your life. Think of ways to improve your communications skills. </a:t>
            </a:r>
          </a:p>
          <a:p>
            <a:pPr lvl="1" eaLnBrk="0" hangingPunct="0">
              <a:spcBef>
                <a:spcPct val="0"/>
              </a:spcBef>
              <a:buFont typeface="+mj-lt"/>
              <a:buAutoNum type="alphaLcPeriod"/>
            </a:pPr>
            <a:r>
              <a:rPr lang="en-US" altLang="en-US" sz="1200" b="0" dirty="0" smtClean="0">
                <a:solidFill>
                  <a:schemeClr val="tx1"/>
                </a:solidFill>
                <a:latin typeface="Arial" panose="020B0604020202020204" pitchFamily="34" charset="0"/>
              </a:rPr>
              <a:t>For three days, keep a journal of your listening experiences. Identify one example of each of the following, and discuss with your counselor when you have listened to:</a:t>
            </a:r>
          </a:p>
          <a:p>
            <a:pPr lvl="2" eaLnBrk="0" hangingPunct="0">
              <a:spcBef>
                <a:spcPct val="0"/>
              </a:spcBef>
              <a:buFont typeface="+mj-lt"/>
              <a:buAutoNum type="arabicPeriod"/>
            </a:pPr>
            <a:r>
              <a:rPr lang="en-US" altLang="en-US" sz="1200" b="0" dirty="0" smtClean="0">
                <a:solidFill>
                  <a:schemeClr val="tx1"/>
                </a:solidFill>
                <a:latin typeface="Arial" panose="020B0604020202020204" pitchFamily="34" charset="0"/>
              </a:rPr>
              <a:t>Obtain </a:t>
            </a:r>
            <a:r>
              <a:rPr lang="en-US" altLang="en-US" sz="1200" b="0" dirty="0">
                <a:solidFill>
                  <a:schemeClr val="tx1"/>
                </a:solidFill>
                <a:latin typeface="Arial" panose="020B0604020202020204" pitchFamily="34" charset="0"/>
              </a:rPr>
              <a:t>information </a:t>
            </a:r>
          </a:p>
          <a:p>
            <a:pPr lvl="2" eaLnBrk="0" hangingPunct="0">
              <a:spcBef>
                <a:spcPct val="0"/>
              </a:spcBef>
              <a:buFont typeface="+mj-lt"/>
              <a:buAutoNum type="arabicPeriod"/>
            </a:pPr>
            <a:r>
              <a:rPr lang="en-US" altLang="en-US" sz="1200" b="0" dirty="0">
                <a:solidFill>
                  <a:schemeClr val="tx1"/>
                </a:solidFill>
                <a:latin typeface="Arial" panose="020B0604020202020204" pitchFamily="34" charset="0"/>
              </a:rPr>
              <a:t>Be persuaded </a:t>
            </a:r>
          </a:p>
          <a:p>
            <a:pPr lvl="2" eaLnBrk="0" hangingPunct="0">
              <a:spcBef>
                <a:spcPct val="0"/>
              </a:spcBef>
              <a:buFont typeface="+mj-lt"/>
              <a:buAutoNum type="arabicPeriod"/>
            </a:pPr>
            <a:r>
              <a:rPr lang="en-US" altLang="en-US" sz="1200" b="0" dirty="0">
                <a:solidFill>
                  <a:schemeClr val="tx1"/>
                </a:solidFill>
                <a:latin typeface="Arial" panose="020B0604020202020204" pitchFamily="34" charset="0"/>
              </a:rPr>
              <a:t>Appreciate or enjoy something </a:t>
            </a:r>
          </a:p>
          <a:p>
            <a:pPr lvl="2" eaLnBrk="0" hangingPunct="0">
              <a:spcBef>
                <a:spcPct val="0"/>
              </a:spcBef>
              <a:buFont typeface="+mj-lt"/>
              <a:buAutoNum type="arabicPeriod"/>
            </a:pPr>
            <a:r>
              <a:rPr lang="en-US" altLang="en-US" sz="1200" b="0" dirty="0">
                <a:solidFill>
                  <a:schemeClr val="tx1"/>
                </a:solidFill>
                <a:latin typeface="Arial" panose="020B0604020202020204" pitchFamily="34" charset="0"/>
              </a:rPr>
              <a:t>Understand someone's feelings </a:t>
            </a:r>
            <a:endParaRPr lang="en-US" altLang="en-US" sz="1200" b="0" dirty="0" smtClean="0">
              <a:solidFill>
                <a:schemeClr val="tx1"/>
              </a:solidFill>
              <a:latin typeface="Arial" panose="020B0604020202020204" pitchFamily="34" charset="0"/>
            </a:endParaRPr>
          </a:p>
          <a:p>
            <a:pPr lvl="1" eaLnBrk="0" hangingPunct="0">
              <a:spcBef>
                <a:spcPct val="0"/>
              </a:spcBef>
              <a:buFont typeface="+mj-lt"/>
              <a:buAutoNum type="alphaLcPeriod"/>
            </a:pPr>
            <a:r>
              <a:rPr lang="en-US" altLang="en-US" sz="1200" b="0" dirty="0" smtClean="0">
                <a:solidFill>
                  <a:schemeClr val="tx1"/>
                </a:solidFill>
                <a:latin typeface="Arial" panose="020B0604020202020204" pitchFamily="34" charset="0"/>
              </a:rPr>
              <a:t>In </a:t>
            </a:r>
            <a:r>
              <a:rPr lang="en-US" altLang="en-US" sz="1200" b="0" dirty="0">
                <a:solidFill>
                  <a:schemeClr val="tx1"/>
                </a:solidFill>
                <a:latin typeface="Arial" panose="020B0604020202020204" pitchFamily="34" charset="0"/>
              </a:rPr>
              <a:t>a small-group setting, meet with other scouts or with friends. Have them share personal stories about significant events in their lives that affected them in some way. Take note of how each scout participates in the group discussion and how effectively each scout communicates their story. Report what you have learned to your counselor about the differences you observed in effective communication. </a:t>
            </a:r>
            <a:endParaRPr lang="en-US" altLang="en-US" sz="1200" b="0" dirty="0" smtClean="0">
              <a:solidFill>
                <a:schemeClr val="tx1"/>
              </a:solidFill>
              <a:latin typeface="Arial" panose="020B0604020202020204" pitchFamily="34" charset="0"/>
            </a:endParaRPr>
          </a:p>
          <a:p>
            <a:pPr lvl="1" eaLnBrk="0" hangingPunct="0">
              <a:spcBef>
                <a:spcPct val="0"/>
              </a:spcBef>
              <a:buFont typeface="+mj-lt"/>
              <a:buAutoNum type="alphaLcPeriod"/>
            </a:pPr>
            <a:r>
              <a:rPr lang="en-US" altLang="en-US" sz="1200" b="0" dirty="0" smtClean="0">
                <a:solidFill>
                  <a:schemeClr val="tx1"/>
                </a:solidFill>
                <a:latin typeface="Arial" panose="020B0604020202020204" pitchFamily="34" charset="0"/>
              </a:rPr>
              <a:t>List </a:t>
            </a:r>
            <a:r>
              <a:rPr lang="en-US" altLang="en-US" sz="1200" b="0" dirty="0">
                <a:solidFill>
                  <a:schemeClr val="tx1"/>
                </a:solidFill>
                <a:latin typeface="Arial" panose="020B0604020202020204" pitchFamily="34" charset="0"/>
              </a:rPr>
              <a:t>as many ways as you can think of to communicate with others (face-to-face, by telephone, letter, e-mail, text messages, social media, and so on). For each type of communication discuss with your counselor an instance when that method might not be appropriate or effective. </a:t>
            </a:r>
          </a:p>
          <a:p>
            <a:pPr lvl="1" eaLnBrk="0" hangingPunct="0">
              <a:spcBef>
                <a:spcPct val="0"/>
              </a:spcBef>
              <a:buFont typeface="+mj-lt"/>
              <a:buAutoNum type="alphaLcPeriod"/>
            </a:pPr>
            <a:endParaRPr lang="en-US" altLang="en-US" sz="1200" b="0" dirty="0" smtClean="0">
              <a:solidFill>
                <a:schemeClr val="tx1"/>
              </a:solidFill>
              <a:latin typeface="Arial" panose="020B0604020202020204" pitchFamily="34" charset="0"/>
            </a:endParaRPr>
          </a:p>
          <a:p>
            <a:pPr marL="400050" lvl="1" indent="0" eaLnBrk="0" hangingPunct="0">
              <a:spcBef>
                <a:spcPct val="0"/>
              </a:spcBef>
              <a:buFontTx/>
              <a:buAutoNum type="alphaLcPeriod"/>
            </a:pPr>
            <a:endParaRPr lang="en-US" altLang="en-US" sz="1200" b="0" dirty="0" smtClean="0">
              <a:solidFill>
                <a:schemeClr val="tx1"/>
              </a:solidFill>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164" y="117426"/>
            <a:ext cx="1358881" cy="1358881"/>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a:t>How to improve your communication skills</a:t>
            </a:r>
          </a:p>
        </p:txBody>
      </p:sp>
      <p:sp>
        <p:nvSpPr>
          <p:cNvPr id="6" name="Content Placeholder 5"/>
          <p:cNvSpPr>
            <a:spLocks noGrp="1"/>
          </p:cNvSpPr>
          <p:nvPr>
            <p:ph idx="1"/>
          </p:nvPr>
        </p:nvSpPr>
        <p:spPr>
          <a:xfrm>
            <a:off x="1825625" y="1197546"/>
            <a:ext cx="6923088" cy="5400600"/>
          </a:xfrm>
        </p:spPr>
        <p:txBody>
          <a:bodyPr/>
          <a:lstStyle/>
          <a:p>
            <a:r>
              <a:rPr lang="en-US" b="0" dirty="0" smtClean="0"/>
              <a:t>Use </a:t>
            </a:r>
            <a:r>
              <a:rPr lang="en-US" b="0" dirty="0"/>
              <a:t>nonverbal signals that match up with your words rather than contradict them. </a:t>
            </a:r>
            <a:endParaRPr lang="en-US" b="0" dirty="0" smtClean="0"/>
          </a:p>
          <a:p>
            <a:r>
              <a:rPr lang="en-US" b="0" dirty="0" smtClean="0"/>
              <a:t>If </a:t>
            </a:r>
            <a:r>
              <a:rPr lang="en-US" b="0" dirty="0"/>
              <a:t>you say one thing, but your body language says something else, your listener will feel confused or suspect that you're being dishonest. </a:t>
            </a:r>
            <a:endParaRPr lang="en-US" b="0" dirty="0" smtClean="0"/>
          </a:p>
          <a:p>
            <a:pPr lvl="1"/>
            <a:r>
              <a:rPr lang="en-US" sz="1600" b="0" dirty="0" smtClean="0"/>
              <a:t>For </a:t>
            </a:r>
            <a:r>
              <a:rPr lang="en-US" sz="1600" b="0" dirty="0"/>
              <a:t>example, sitting with your arms crossed and shaking your head doesn't match words telling the other person that you agree with what they're saying.</a:t>
            </a:r>
          </a:p>
          <a:p>
            <a:r>
              <a:rPr lang="en-US" b="0" dirty="0"/>
              <a:t>Adjust your nonverbal signals according to the context. The tone of your voice, for example, should be different when you're addressing a </a:t>
            </a:r>
            <a:r>
              <a:rPr lang="en-US" b="0" dirty="0" smtClean="0"/>
              <a:t>child, your peers, or </a:t>
            </a:r>
            <a:r>
              <a:rPr lang="en-US" b="0" dirty="0"/>
              <a:t>when you're addressing </a:t>
            </a:r>
            <a:r>
              <a:rPr lang="en-US" b="0" dirty="0" smtClean="0"/>
              <a:t>adults</a:t>
            </a:r>
            <a:r>
              <a:rPr lang="en-US" b="0" dirty="0"/>
              <a:t>. </a:t>
            </a:r>
            <a:endParaRPr lang="en-US" b="0" dirty="0" smtClean="0"/>
          </a:p>
          <a:p>
            <a:endParaRPr lang="en-US" sz="1200" b="0" dirty="0"/>
          </a:p>
        </p:txBody>
      </p:sp>
    </p:spTree>
    <p:extLst>
      <p:ext uri="{BB962C8B-B14F-4D97-AF65-F5344CB8AC3E}">
        <p14:creationId xmlns:p14="http://schemas.microsoft.com/office/powerpoint/2010/main" val="21825508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How to improve your communication skills</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77218" y="1417638"/>
            <a:ext cx="6811169" cy="2343843"/>
          </a:xfrm>
        </p:spPr>
      </p:pic>
      <p:sp>
        <p:nvSpPr>
          <p:cNvPr id="4" name="Content Placeholder 3"/>
          <p:cNvSpPr>
            <a:spLocks noGrp="1"/>
          </p:cNvSpPr>
          <p:nvPr>
            <p:ph sz="half" idx="2"/>
          </p:nvPr>
        </p:nvSpPr>
        <p:spPr>
          <a:xfrm>
            <a:off x="1835150" y="4005858"/>
            <a:ext cx="6913563" cy="2121892"/>
          </a:xfrm>
        </p:spPr>
        <p:txBody>
          <a:bodyPr/>
          <a:lstStyle/>
          <a:p>
            <a:r>
              <a:rPr lang="en-US" sz="1800" b="0" dirty="0" smtClean="0"/>
              <a:t>Avoid negative body language.</a:t>
            </a:r>
          </a:p>
          <a:p>
            <a:r>
              <a:rPr lang="en-US" sz="1800" b="0" dirty="0" smtClean="0"/>
              <a:t>Negative </a:t>
            </a:r>
            <a:r>
              <a:rPr lang="en-US" sz="1800" b="0" dirty="0"/>
              <a:t>body language can </a:t>
            </a:r>
            <a:r>
              <a:rPr lang="en-US" sz="1800" b="0" dirty="0" smtClean="0"/>
              <a:t>include: </a:t>
            </a:r>
          </a:p>
          <a:p>
            <a:pPr lvl="1"/>
            <a:r>
              <a:rPr lang="en-US" sz="1600" b="0" dirty="0" smtClean="0"/>
              <a:t>biting </a:t>
            </a:r>
            <a:r>
              <a:rPr lang="en-US" sz="1600" b="0" dirty="0"/>
              <a:t>your lip </a:t>
            </a:r>
            <a:r>
              <a:rPr lang="en-US" sz="1600" b="0" dirty="0" smtClean="0"/>
              <a:t>nervously</a:t>
            </a:r>
          </a:p>
          <a:p>
            <a:pPr lvl="1"/>
            <a:r>
              <a:rPr lang="en-US" sz="1600" b="0" dirty="0" smtClean="0"/>
              <a:t>looking bored</a:t>
            </a:r>
          </a:p>
          <a:p>
            <a:pPr lvl="1"/>
            <a:r>
              <a:rPr lang="en-US" sz="1600" b="0" dirty="0" smtClean="0"/>
              <a:t>crossing </a:t>
            </a:r>
            <a:r>
              <a:rPr lang="en-US" sz="1600" b="0" dirty="0"/>
              <a:t>your </a:t>
            </a:r>
            <a:r>
              <a:rPr lang="en-US" sz="1600" b="0" dirty="0" smtClean="0"/>
              <a:t>arms</a:t>
            </a:r>
          </a:p>
          <a:p>
            <a:pPr lvl="1"/>
            <a:r>
              <a:rPr lang="en-US" sz="1600" b="0" dirty="0" smtClean="0"/>
              <a:t>putting </a:t>
            </a:r>
            <a:r>
              <a:rPr lang="en-US" sz="1600" b="0" dirty="0"/>
              <a:t>your hands on your </a:t>
            </a:r>
            <a:r>
              <a:rPr lang="en-US" sz="1600" b="0" dirty="0" smtClean="0"/>
              <a:t>hips</a:t>
            </a:r>
          </a:p>
          <a:p>
            <a:pPr lvl="1"/>
            <a:r>
              <a:rPr lang="en-US" sz="1600" b="0" dirty="0" smtClean="0"/>
              <a:t>tapping </a:t>
            </a:r>
            <a:r>
              <a:rPr lang="en-US" sz="1600" b="0" dirty="0"/>
              <a:t>your foot impatiently.</a:t>
            </a:r>
          </a:p>
          <a:p>
            <a:endParaRPr lang="en-US" sz="1200" b="0" dirty="0"/>
          </a:p>
          <a:p>
            <a:endParaRPr lang="en-US" sz="1200" b="0" dirty="0"/>
          </a:p>
        </p:txBody>
      </p:sp>
    </p:spTree>
    <p:extLst>
      <p:ext uri="{BB962C8B-B14F-4D97-AF65-F5344CB8AC3E}">
        <p14:creationId xmlns:p14="http://schemas.microsoft.com/office/powerpoint/2010/main" val="11925450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How to improve your communication skills</a:t>
            </a:r>
          </a:p>
        </p:txBody>
      </p:sp>
      <p:sp>
        <p:nvSpPr>
          <p:cNvPr id="3" name="Content Placeholder 2"/>
          <p:cNvSpPr>
            <a:spLocks noGrp="1"/>
          </p:cNvSpPr>
          <p:nvPr>
            <p:ph sz="half" idx="1"/>
          </p:nvPr>
        </p:nvSpPr>
        <p:spPr/>
        <p:txBody>
          <a:bodyPr/>
          <a:lstStyle/>
          <a:p>
            <a:r>
              <a:rPr lang="en-US" sz="1800" b="0" dirty="0" smtClean="0"/>
              <a:t>Take </a:t>
            </a:r>
            <a:r>
              <a:rPr lang="en-US" sz="1800" b="0" dirty="0"/>
              <a:t>into account the cultural background of the person you're interacting with.</a:t>
            </a:r>
          </a:p>
          <a:p>
            <a:pPr lvl="1"/>
            <a:r>
              <a:rPr lang="en-US" sz="1600" b="0" dirty="0"/>
              <a:t>Body language can have different meanings in different countries that can lead to misunderstandings.</a:t>
            </a:r>
          </a:p>
          <a:p>
            <a:pPr lvl="1"/>
            <a:r>
              <a:rPr lang="en-US" sz="1600" b="0" dirty="0"/>
              <a:t>In some countries, nodding the head up and down means “no” while it means “yes” in the United States.</a:t>
            </a:r>
          </a:p>
          <a:p>
            <a:pPr lvl="1"/>
            <a:r>
              <a:rPr lang="en-US" sz="1600" b="0" dirty="0"/>
              <a:t>The peace sign or victory gesture may be polite in this country, but is considered rude or insulting in other countries.</a:t>
            </a:r>
          </a:p>
          <a:p>
            <a:endParaRPr lang="en-US" sz="1800" dirty="0"/>
          </a:p>
        </p:txBody>
      </p:sp>
      <p:pic>
        <p:nvPicPr>
          <p:cNvPr id="7" name="Content Placeholder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b="5515"/>
          <a:stretch/>
        </p:blipFill>
        <p:spPr>
          <a:xfrm>
            <a:off x="5288859" y="1197546"/>
            <a:ext cx="3704172" cy="5328592"/>
          </a:xfrm>
        </p:spPr>
      </p:pic>
    </p:spTree>
    <p:extLst>
      <p:ext uri="{BB962C8B-B14F-4D97-AF65-F5344CB8AC3E}">
        <p14:creationId xmlns:p14="http://schemas.microsoft.com/office/powerpoint/2010/main" val="36283072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Personal Stories</a:t>
            </a:r>
            <a:endParaRPr lang="en-US" dirty="0"/>
          </a:p>
        </p:txBody>
      </p:sp>
      <p:sp>
        <p:nvSpPr>
          <p:cNvPr id="4" name="Content Placeholder 3"/>
          <p:cNvSpPr>
            <a:spLocks noGrp="1"/>
          </p:cNvSpPr>
          <p:nvPr>
            <p:ph sz="half" idx="1"/>
          </p:nvPr>
        </p:nvSpPr>
        <p:spPr>
          <a:xfrm>
            <a:off x="1825624" y="1600200"/>
            <a:ext cx="3611265" cy="4527550"/>
          </a:xfrm>
        </p:spPr>
        <p:txBody>
          <a:bodyPr/>
          <a:lstStyle/>
          <a:p>
            <a:r>
              <a:rPr lang="en-US" altLang="en-US" sz="2000" b="0" dirty="0" smtClean="0">
                <a:solidFill>
                  <a:schemeClr val="tx1"/>
                </a:solidFill>
              </a:rPr>
              <a:t>Share your personal story. </a:t>
            </a:r>
          </a:p>
          <a:p>
            <a:r>
              <a:rPr lang="en-US" altLang="en-US" sz="2000" b="0" dirty="0" smtClean="0">
                <a:solidFill>
                  <a:schemeClr val="tx1"/>
                </a:solidFill>
              </a:rPr>
              <a:t>When listening to another scout’s personal story, take </a:t>
            </a:r>
            <a:r>
              <a:rPr lang="en-US" altLang="en-US" sz="2000" b="0" dirty="0">
                <a:solidFill>
                  <a:schemeClr val="tx1"/>
                </a:solidFill>
              </a:rPr>
              <a:t>note of how each scout participates in the group discussion and how effectively each scout communicates their story. </a:t>
            </a:r>
            <a:endParaRPr lang="en-US" altLang="en-US" sz="2000" b="0" dirty="0" smtClean="0">
              <a:solidFill>
                <a:schemeClr val="tx1"/>
              </a:solidFill>
            </a:endParaRPr>
          </a:p>
          <a:p>
            <a:r>
              <a:rPr lang="en-US" altLang="en-US" sz="2000" b="0" dirty="0" smtClean="0">
                <a:solidFill>
                  <a:schemeClr val="tx1"/>
                </a:solidFill>
              </a:rPr>
              <a:t>Utilize the questions on the next slide to help identify the </a:t>
            </a:r>
            <a:r>
              <a:rPr lang="en-US" altLang="en-US" sz="2000" b="0" dirty="0">
                <a:solidFill>
                  <a:schemeClr val="tx1"/>
                </a:solidFill>
              </a:rPr>
              <a:t>differences you observed in effective communication. </a:t>
            </a:r>
          </a:p>
        </p:txBody>
      </p:sp>
      <p:pic>
        <p:nvPicPr>
          <p:cNvPr id="8" name="Content Placeholder 7"/>
          <p:cNvPicPr>
            <a:picLocks noGrp="1" noChangeAspect="1"/>
          </p:cNvPicPr>
          <p:nvPr>
            <p:ph sz="half" idx="2"/>
          </p:nvPr>
        </p:nvPicPr>
        <p:blipFill>
          <a:blip r:embed="rId2"/>
          <a:stretch>
            <a:fillRect/>
          </a:stretch>
        </p:blipFill>
        <p:spPr>
          <a:xfrm>
            <a:off x="5620957" y="1701602"/>
            <a:ext cx="3095625" cy="2076648"/>
          </a:xfrm>
          <a:prstGeom prst="rect">
            <a:avLst/>
          </a:prstGeom>
        </p:spPr>
      </p:pic>
    </p:spTree>
    <p:extLst>
      <p:ext uri="{BB962C8B-B14F-4D97-AF65-F5344CB8AC3E}">
        <p14:creationId xmlns:p14="http://schemas.microsoft.com/office/powerpoint/2010/main" val="38889326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Communication </a:t>
            </a:r>
            <a:r>
              <a:rPr lang="en-US" dirty="0" smtClean="0"/>
              <a:t>Skills</a:t>
            </a:r>
            <a:endParaRPr lang="en-US" dirty="0"/>
          </a:p>
        </p:txBody>
      </p:sp>
      <p:sp>
        <p:nvSpPr>
          <p:cNvPr id="3" name="Content Placeholder 2"/>
          <p:cNvSpPr>
            <a:spLocks noGrp="1"/>
          </p:cNvSpPr>
          <p:nvPr>
            <p:ph idx="1"/>
          </p:nvPr>
        </p:nvSpPr>
        <p:spPr>
          <a:xfrm>
            <a:off x="1825625" y="1600200"/>
            <a:ext cx="6923088" cy="4709914"/>
          </a:xfrm>
        </p:spPr>
        <p:txBody>
          <a:bodyPr/>
          <a:lstStyle/>
          <a:p>
            <a:pPr marL="0" indent="0">
              <a:buNone/>
            </a:pPr>
            <a:r>
              <a:rPr lang="en-US" b="0" dirty="0"/>
              <a:t>In a small-group setting, meet with other scouts. </a:t>
            </a:r>
            <a:r>
              <a:rPr lang="en-US" altLang="en-US" b="0" dirty="0" smtClean="0">
                <a:latin typeface="Arial" panose="020B0604020202020204" pitchFamily="34" charset="0"/>
              </a:rPr>
              <a:t>Each will share </a:t>
            </a:r>
            <a:r>
              <a:rPr lang="en-US" altLang="en-US" b="0" dirty="0">
                <a:latin typeface="Arial" panose="020B0604020202020204" pitchFamily="34" charset="0"/>
              </a:rPr>
              <a:t>personal stories about significant events in their lives that affected them in some way. </a:t>
            </a:r>
            <a:r>
              <a:rPr lang="en-US" b="0" dirty="0" smtClean="0"/>
              <a:t>Take </a:t>
            </a:r>
            <a:r>
              <a:rPr lang="en-US" b="0" dirty="0"/>
              <a:t>note of how each scout participates in the group discussion and how effectively each scout communicates their story. To assess communication skills of all participants during a presentation, pay attention to:</a:t>
            </a:r>
          </a:p>
          <a:p>
            <a:pPr lvl="0"/>
            <a:r>
              <a:rPr lang="en-US" sz="1600" dirty="0"/>
              <a:t>Tone of voice: </a:t>
            </a:r>
            <a:r>
              <a:rPr lang="en-US" sz="1600" b="0" dirty="0"/>
              <a:t>Are participants friendly, </a:t>
            </a:r>
            <a:r>
              <a:rPr lang="en-US" sz="1600" b="0" dirty="0" smtClean="0"/>
              <a:t>upbeat, and pleasant? </a:t>
            </a:r>
            <a:endParaRPr lang="en-US" sz="1600" b="0" dirty="0"/>
          </a:p>
          <a:p>
            <a:pPr lvl="0"/>
            <a:r>
              <a:rPr lang="en-US" sz="1600" dirty="0"/>
              <a:t>Posture: </a:t>
            </a:r>
            <a:r>
              <a:rPr lang="en-US" sz="1600" b="0" dirty="0"/>
              <a:t>Do participants sit upright and with a respectful stance, or are they lounging casually in the chair?</a:t>
            </a:r>
          </a:p>
          <a:p>
            <a:pPr lvl="0"/>
            <a:r>
              <a:rPr lang="en-US" sz="1600" dirty="0"/>
              <a:t>Body language: </a:t>
            </a:r>
            <a:r>
              <a:rPr lang="en-US" sz="1600" b="0" dirty="0"/>
              <a:t>What positive body language did you observe? What negative body language did you observe? </a:t>
            </a:r>
          </a:p>
          <a:p>
            <a:pPr lvl="0"/>
            <a:r>
              <a:rPr lang="en-US" sz="1600" dirty="0"/>
              <a:t>What active listening skills did you observe?  </a:t>
            </a:r>
            <a:r>
              <a:rPr lang="en-US" sz="1600" b="0" dirty="0"/>
              <a:t>Do the participants seem interested in the presentations? Were they attentive? Are they asking relevant questions? </a:t>
            </a:r>
          </a:p>
          <a:p>
            <a:pPr lvl="0"/>
            <a:r>
              <a:rPr lang="en-US" sz="1600" dirty="0"/>
              <a:t>Confidence: </a:t>
            </a:r>
            <a:r>
              <a:rPr lang="en-US" sz="1600" b="0" dirty="0"/>
              <a:t>Do the presenters sound genuine and appear to be sure of themselves? </a:t>
            </a:r>
          </a:p>
          <a:p>
            <a:pPr lvl="0"/>
            <a:r>
              <a:rPr lang="en-US" sz="1600" dirty="0"/>
              <a:t>Defensiveness: </a:t>
            </a:r>
            <a:r>
              <a:rPr lang="en-US" sz="1600" b="0" dirty="0"/>
              <a:t>Are </a:t>
            </a:r>
            <a:r>
              <a:rPr lang="en-US" sz="1600" b="0" dirty="0" smtClean="0"/>
              <a:t>presenters </a:t>
            </a:r>
            <a:r>
              <a:rPr lang="en-US" sz="1600" b="0" dirty="0"/>
              <a:t>responding negatively to questions that others ask?</a:t>
            </a:r>
          </a:p>
          <a:p>
            <a:endParaRPr lang="en-US" dirty="0"/>
          </a:p>
        </p:txBody>
      </p:sp>
    </p:spTree>
    <p:extLst>
      <p:ext uri="{BB962C8B-B14F-4D97-AF65-F5344CB8AC3E}">
        <p14:creationId xmlns:p14="http://schemas.microsoft.com/office/powerpoint/2010/main" val="3961189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1895475" y="274638"/>
            <a:ext cx="6853238" cy="1143000"/>
          </a:xfrm>
        </p:spPr>
        <p:txBody>
          <a:bodyPr/>
          <a:lstStyle/>
          <a:p>
            <a:r>
              <a:rPr lang="en-US" dirty="0" smtClean="0"/>
              <a:t>Requirement 2</a:t>
            </a:r>
            <a:endParaRPr lang="en-US" dirty="0"/>
          </a:p>
        </p:txBody>
      </p:sp>
      <p:sp>
        <p:nvSpPr>
          <p:cNvPr id="364547" name="Rectangle 3"/>
          <p:cNvSpPr>
            <a:spLocks noGrp="1" noChangeArrowheads="1"/>
          </p:cNvSpPr>
          <p:nvPr>
            <p:ph type="body" idx="1"/>
          </p:nvPr>
        </p:nvSpPr>
        <p:spPr>
          <a:xfrm>
            <a:off x="1895475" y="1600200"/>
            <a:ext cx="6853238" cy="4527550"/>
          </a:xfrm>
        </p:spPr>
        <p:txBody>
          <a:bodyPr/>
          <a:lstStyle/>
          <a:p>
            <a:pPr marL="0" lvl="0" indent="0" eaLnBrk="0" hangingPunct="0">
              <a:spcBef>
                <a:spcPct val="0"/>
              </a:spcBef>
              <a:buNone/>
            </a:pPr>
            <a:r>
              <a:rPr lang="en-US" altLang="en-US" sz="1600" b="0" dirty="0">
                <a:solidFill>
                  <a:schemeClr val="tx1"/>
                </a:solidFill>
                <a:latin typeface="Arial" panose="020B0604020202020204" pitchFamily="34" charset="0"/>
              </a:rPr>
              <a:t>Do ONE of the following:</a:t>
            </a:r>
          </a:p>
          <a:p>
            <a:pPr lvl="1" eaLnBrk="0" hangingPunct="0">
              <a:spcBef>
                <a:spcPct val="0"/>
              </a:spcBef>
              <a:buFont typeface="+mj-lt"/>
              <a:buAutoNum type="alphaLcPeriod"/>
            </a:pPr>
            <a:r>
              <a:rPr lang="en-US" altLang="en-US" sz="1200" b="0" dirty="0">
                <a:solidFill>
                  <a:srgbClr val="D90000"/>
                </a:solidFill>
                <a:latin typeface="Arial" panose="020B0604020202020204" pitchFamily="34" charset="0"/>
              </a:rPr>
              <a:t>Think of a creative way to describe yourself, using, for example, a collage, short story or autobiography, drawing or series of photographs, or a song or skit. Using the aid you created, make a presentation to your counselor about yourself. </a:t>
            </a:r>
          </a:p>
          <a:p>
            <a:pPr lvl="1" eaLnBrk="0" hangingPunct="0">
              <a:spcBef>
                <a:spcPct val="0"/>
              </a:spcBef>
              <a:buFont typeface="+mj-lt"/>
              <a:buAutoNum type="alphaLcPeriod"/>
            </a:pPr>
            <a:r>
              <a:rPr lang="en-US" altLang="en-US" sz="1200" b="0" dirty="0">
                <a:solidFill>
                  <a:schemeClr val="tx1"/>
                </a:solidFill>
                <a:latin typeface="Arial" panose="020B0604020202020204" pitchFamily="34" charset="0"/>
              </a:rPr>
              <a:t>Choose a concept, product, or service in which you have great confidence. Build a sales plan based on its good points. Try to persuade the counselor to agree with, use, or buy your concept, product or service. After your sales talk, discuss with your counselor how persuasive you were.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314" y="166697"/>
            <a:ext cx="1358881" cy="1358881"/>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1020" b="14721"/>
          <a:stretch/>
        </p:blipFill>
        <p:spPr>
          <a:xfrm>
            <a:off x="2916610" y="3357786"/>
            <a:ext cx="4850904" cy="3117148"/>
          </a:xfrm>
          <a:prstGeom prst="rect">
            <a:avLst/>
          </a:prstGeom>
        </p:spPr>
      </p:pic>
    </p:spTree>
    <p:extLst>
      <p:ext uri="{BB962C8B-B14F-4D97-AF65-F5344CB8AC3E}">
        <p14:creationId xmlns:p14="http://schemas.microsoft.com/office/powerpoint/2010/main" val="6240722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altLang="en-US" dirty="0" smtClean="0">
                <a:latin typeface="Helvetica" panose="020B0604020202020204" pitchFamily="34" charset="0"/>
                <a:ea typeface="ヒラギノ角ゴ Pro W3"/>
                <a:cs typeface="ヒラギノ角ゴ Pro W3"/>
              </a:rPr>
              <a:t>Write a short autobiography</a:t>
            </a:r>
          </a:p>
        </p:txBody>
      </p:sp>
      <p:sp>
        <p:nvSpPr>
          <p:cNvPr id="32771" name="Content Placeholder 2"/>
          <p:cNvSpPr>
            <a:spLocks noGrp="1"/>
          </p:cNvSpPr>
          <p:nvPr>
            <p:ph idx="1"/>
          </p:nvPr>
        </p:nvSpPr>
        <p:spPr>
          <a:xfrm>
            <a:off x="1825625" y="1197546"/>
            <a:ext cx="6923088" cy="5184576"/>
          </a:xfrm>
        </p:spPr>
        <p:txBody>
          <a:bodyPr/>
          <a:lstStyle/>
          <a:p>
            <a:r>
              <a:rPr lang="en-US" b="0" dirty="0" smtClean="0"/>
              <a:t>Your autobiographies will be shared during the next meeting.</a:t>
            </a:r>
          </a:p>
          <a:p>
            <a:r>
              <a:rPr lang="en-US" b="0" dirty="0" smtClean="0"/>
              <a:t>Writing </a:t>
            </a:r>
            <a:r>
              <a:rPr lang="en-US" b="0" dirty="0"/>
              <a:t>a </a:t>
            </a:r>
            <a:r>
              <a:rPr lang="en-US" b="0" dirty="0" smtClean="0"/>
              <a:t>short </a:t>
            </a:r>
            <a:r>
              <a:rPr lang="en-US" b="0" dirty="0"/>
              <a:t>autobiography, requires condensing your life story into a concise and engaging narrative. </a:t>
            </a:r>
            <a:endParaRPr lang="en-US" b="0" dirty="0" smtClean="0"/>
          </a:p>
          <a:p>
            <a:r>
              <a:rPr lang="en-US" b="0" dirty="0" smtClean="0"/>
              <a:t>Here's </a:t>
            </a:r>
            <a:r>
              <a:rPr lang="en-US" b="0" dirty="0"/>
              <a:t>a guide to help you craft a compelling mini-autobiography:</a:t>
            </a:r>
            <a:endParaRPr lang="en-US" dirty="0"/>
          </a:p>
          <a:p>
            <a:pPr lvl="1">
              <a:buFont typeface="+mj-lt"/>
              <a:buAutoNum type="arabicPeriod"/>
            </a:pPr>
            <a:r>
              <a:rPr lang="en-US" sz="1400" b="0" dirty="0" smtClean="0"/>
              <a:t>Introduction</a:t>
            </a:r>
            <a:r>
              <a:rPr lang="en-US" sz="1400" b="0" dirty="0"/>
              <a:t>: Begin with a brief introduction that includes your name, place of birth, and the date of birth, providing the reader with essential information.</a:t>
            </a:r>
            <a:endParaRPr lang="en-US" sz="1400" dirty="0"/>
          </a:p>
          <a:p>
            <a:pPr lvl="1">
              <a:buFont typeface="+mj-lt"/>
              <a:buAutoNum type="arabicPeriod"/>
            </a:pPr>
            <a:r>
              <a:rPr lang="en-US" sz="1400" b="0" dirty="0" smtClean="0"/>
              <a:t>Early </a:t>
            </a:r>
            <a:r>
              <a:rPr lang="en-US" sz="1400" b="0" dirty="0"/>
              <a:t>Life: Summarize your early years, including significant details about your family, childhood, and formative experiences that influenced your values or interests.</a:t>
            </a:r>
            <a:endParaRPr lang="en-US" sz="1400" dirty="0"/>
          </a:p>
          <a:p>
            <a:pPr lvl="1">
              <a:buFont typeface="+mj-lt"/>
              <a:buAutoNum type="arabicPeriod"/>
            </a:pPr>
            <a:r>
              <a:rPr lang="en-US" sz="1400" b="0" dirty="0" smtClean="0"/>
              <a:t>Key </a:t>
            </a:r>
            <a:r>
              <a:rPr lang="en-US" sz="1400" b="0" dirty="0"/>
              <a:t>Milestones: Highlight major life milestones such as education, career, and personal achievements. Mention notable events that have shaped your journey.</a:t>
            </a:r>
            <a:endParaRPr lang="en-US" sz="1400" dirty="0"/>
          </a:p>
          <a:p>
            <a:pPr lvl="1">
              <a:buFont typeface="+mj-lt"/>
              <a:buAutoNum type="arabicPeriod"/>
            </a:pPr>
            <a:r>
              <a:rPr lang="en-US" sz="1400" b="0" dirty="0" smtClean="0"/>
              <a:t>Passions </a:t>
            </a:r>
            <a:r>
              <a:rPr lang="en-US" sz="1400" b="0" dirty="0"/>
              <a:t>and Hobbies: Share your interests, hobbies, and</a:t>
            </a:r>
            <a:r>
              <a:rPr lang="en-US" sz="1400" dirty="0"/>
              <a:t> </a:t>
            </a:r>
            <a:r>
              <a:rPr lang="en-US" sz="1400" b="0" dirty="0"/>
              <a:t>passions that define your personality and bring depth to your story.</a:t>
            </a:r>
            <a:endParaRPr lang="en-US" sz="1400" dirty="0"/>
          </a:p>
          <a:p>
            <a:pPr lvl="1">
              <a:buFont typeface="+mj-lt"/>
              <a:buAutoNum type="arabicPeriod"/>
            </a:pPr>
            <a:r>
              <a:rPr lang="en-US" sz="1400" b="0" dirty="0" smtClean="0"/>
              <a:t>Challenges </a:t>
            </a:r>
            <a:r>
              <a:rPr lang="en-US" sz="1400" b="0" dirty="0"/>
              <a:t>and Triumphs: Briefly mention significant challenges or obstacles you've faced and how you overcame them. This shows resilience and growth</a:t>
            </a:r>
            <a:r>
              <a:rPr lang="en-US" sz="1400" b="0" dirty="0" smtClean="0"/>
              <a:t>.</a:t>
            </a:r>
            <a:endParaRPr lang="en-US" sz="1400" dirty="0"/>
          </a:p>
        </p:txBody>
      </p:sp>
    </p:spTree>
    <p:extLst>
      <p:ext uri="{BB962C8B-B14F-4D97-AF65-F5344CB8AC3E}">
        <p14:creationId xmlns:p14="http://schemas.microsoft.com/office/powerpoint/2010/main" val="3663102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altLang="en-US" dirty="0" smtClean="0">
                <a:latin typeface="Helvetica" panose="020B0604020202020204" pitchFamily="34" charset="0"/>
                <a:ea typeface="ヒラギノ角ゴ Pro W3"/>
                <a:cs typeface="ヒラギノ角ゴ Pro W3"/>
              </a:rPr>
              <a:t>Write a short autobiography</a:t>
            </a:r>
          </a:p>
        </p:txBody>
      </p:sp>
      <p:sp>
        <p:nvSpPr>
          <p:cNvPr id="32771" name="Content Placeholder 2"/>
          <p:cNvSpPr>
            <a:spLocks noGrp="1"/>
          </p:cNvSpPr>
          <p:nvPr>
            <p:ph idx="1"/>
          </p:nvPr>
        </p:nvSpPr>
        <p:spPr>
          <a:xfrm>
            <a:off x="1825625" y="1197546"/>
            <a:ext cx="6923088" cy="5184576"/>
          </a:xfrm>
        </p:spPr>
        <p:txBody>
          <a:bodyPr/>
          <a:lstStyle/>
          <a:p>
            <a:r>
              <a:rPr lang="en-US" b="0" dirty="0" smtClean="0"/>
              <a:t>Guide </a:t>
            </a:r>
            <a:r>
              <a:rPr lang="en-US" b="0" dirty="0"/>
              <a:t>to help you craft a compelling </a:t>
            </a:r>
            <a:r>
              <a:rPr lang="en-US" b="0" dirty="0" smtClean="0"/>
              <a:t>mini-autobiography (continued):</a:t>
            </a:r>
            <a:endParaRPr lang="en-US" dirty="0"/>
          </a:p>
          <a:p>
            <a:pPr lvl="1">
              <a:buFont typeface="+mj-lt"/>
              <a:buAutoNum type="arabicPeriod" startAt="6"/>
            </a:pPr>
            <a:r>
              <a:rPr lang="en-US" sz="1400" b="0" dirty="0" smtClean="0"/>
              <a:t>Personal </a:t>
            </a:r>
            <a:r>
              <a:rPr lang="en-US" sz="1400" b="0" dirty="0"/>
              <a:t>Philosophy: Offer a glimpse of your values, beliefs, or personal philosophies that guide your decisions and actions.</a:t>
            </a:r>
            <a:endParaRPr lang="en-US" sz="1400" dirty="0"/>
          </a:p>
          <a:p>
            <a:pPr lvl="1">
              <a:buFont typeface="+mj-lt"/>
              <a:buAutoNum type="arabicPeriod" startAt="6"/>
            </a:pPr>
            <a:r>
              <a:rPr lang="en-US" sz="1400" b="0" dirty="0" smtClean="0"/>
              <a:t>Impact </a:t>
            </a:r>
            <a:r>
              <a:rPr lang="en-US" sz="1400" b="0" dirty="0"/>
              <a:t>and Legacy: Conclude with a reflection on the impact you hope to make or the legacy you wish to leave in the future.</a:t>
            </a:r>
            <a:endParaRPr lang="en-US" sz="1400" dirty="0"/>
          </a:p>
          <a:p>
            <a:pPr lvl="1">
              <a:buFont typeface="+mj-lt"/>
              <a:buAutoNum type="arabicPeriod" startAt="6"/>
            </a:pPr>
            <a:r>
              <a:rPr lang="en-US" sz="1400" b="0" dirty="0" smtClean="0"/>
              <a:t>Edit </a:t>
            </a:r>
            <a:r>
              <a:rPr lang="en-US" sz="1400" b="0" dirty="0"/>
              <a:t>and Revise: After drafting, review your mini-autobiography for clarity, conciseness, and coherence. Eliminate unnecessary details.</a:t>
            </a:r>
            <a:endParaRPr lang="en-US" sz="1400" dirty="0"/>
          </a:p>
          <a:p>
            <a:pPr lvl="1">
              <a:buFont typeface="+mj-lt"/>
              <a:buAutoNum type="arabicPeriod" startAt="6"/>
            </a:pPr>
            <a:r>
              <a:rPr lang="en-US" sz="1400" b="0" dirty="0" smtClean="0"/>
              <a:t>Engaging </a:t>
            </a:r>
            <a:r>
              <a:rPr lang="en-US" sz="1400" b="0" dirty="0"/>
              <a:t>Language: Use engaging language and vivid descriptions to make your narrative more appealing and relatable</a:t>
            </a:r>
            <a:r>
              <a:rPr lang="en-US" sz="1400" b="0" dirty="0" smtClean="0"/>
              <a:t>. When possible, add pictures or diagrams.</a:t>
            </a:r>
            <a:endParaRPr lang="en-US" sz="1400" dirty="0"/>
          </a:p>
          <a:p>
            <a:pPr lvl="1">
              <a:buFont typeface="+mj-lt"/>
              <a:buAutoNum type="arabicPeriod" startAt="6"/>
            </a:pPr>
            <a:r>
              <a:rPr lang="en-US" sz="1400" b="0" dirty="0" smtClean="0"/>
              <a:t>Maintain </a:t>
            </a:r>
            <a:r>
              <a:rPr lang="en-US" sz="1400" b="0" dirty="0"/>
              <a:t>Authenticity: Ensure your mini-autobiography remains authentic and true to your life story.</a:t>
            </a:r>
            <a:endParaRPr lang="en-US" sz="1400" dirty="0"/>
          </a:p>
          <a:p>
            <a:pPr lvl="1">
              <a:buFont typeface="+mj-lt"/>
              <a:buAutoNum type="arabicPeriod" startAt="6"/>
            </a:pPr>
            <a:r>
              <a:rPr lang="en-US" sz="1400" b="0" dirty="0" smtClean="0"/>
              <a:t>Audience </a:t>
            </a:r>
            <a:r>
              <a:rPr lang="en-US" sz="1400" b="0" dirty="0"/>
              <a:t>Consideration: Tailor your mini-autobiography to the audience you intend to share it with, adapting the content as needed</a:t>
            </a:r>
            <a:r>
              <a:rPr lang="en-US" sz="1400" b="0" dirty="0" smtClean="0"/>
              <a:t>.</a:t>
            </a:r>
            <a:endParaRPr lang="en-US" sz="1400" dirty="0"/>
          </a:p>
        </p:txBody>
      </p:sp>
    </p:spTree>
    <p:extLst>
      <p:ext uri="{BB962C8B-B14F-4D97-AF65-F5344CB8AC3E}">
        <p14:creationId xmlns:p14="http://schemas.microsoft.com/office/powerpoint/2010/main" val="17371002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1895475" y="274638"/>
            <a:ext cx="6853238" cy="1143000"/>
          </a:xfrm>
        </p:spPr>
        <p:txBody>
          <a:bodyPr/>
          <a:lstStyle/>
          <a:p>
            <a:r>
              <a:rPr lang="en-US" dirty="0" smtClean="0"/>
              <a:t>Requirement 3</a:t>
            </a:r>
            <a:endParaRPr lang="en-US" dirty="0"/>
          </a:p>
        </p:txBody>
      </p:sp>
      <p:sp>
        <p:nvSpPr>
          <p:cNvPr id="364547" name="Rectangle 3"/>
          <p:cNvSpPr>
            <a:spLocks noGrp="1" noChangeArrowheads="1"/>
          </p:cNvSpPr>
          <p:nvPr>
            <p:ph type="body" idx="1"/>
          </p:nvPr>
        </p:nvSpPr>
        <p:spPr>
          <a:xfrm>
            <a:off x="1895475" y="1600200"/>
            <a:ext cx="6853238" cy="4527550"/>
          </a:xfrm>
        </p:spPr>
        <p:txBody>
          <a:bodyPr/>
          <a:lstStyle/>
          <a:p>
            <a:pPr marL="0" lvl="0" indent="0" eaLnBrk="0" hangingPunct="0">
              <a:spcBef>
                <a:spcPct val="0"/>
              </a:spcBef>
              <a:buNone/>
            </a:pPr>
            <a:r>
              <a:rPr lang="en-US" altLang="en-US" sz="1600" b="0" dirty="0">
                <a:solidFill>
                  <a:schemeClr val="tx1"/>
                </a:solidFill>
                <a:latin typeface="Arial" panose="020B0604020202020204" pitchFamily="34" charset="0"/>
              </a:rPr>
              <a:t>Write a five-minute speech. Give it at a </a:t>
            </a:r>
            <a:r>
              <a:rPr lang="en-US" altLang="en-US" sz="1600" b="0" dirty="0" smtClean="0">
                <a:solidFill>
                  <a:schemeClr val="tx1"/>
                </a:solidFill>
                <a:latin typeface="Arial" panose="020B0604020202020204" pitchFamily="34" charset="0"/>
              </a:rPr>
              <a:t>group meeting.</a:t>
            </a:r>
            <a:endParaRPr lang="en-US" altLang="en-US" sz="1600" b="0" dirty="0">
              <a:solidFill>
                <a:schemeClr val="tx1"/>
              </a:solidFill>
              <a:latin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314" y="166697"/>
            <a:ext cx="1358881" cy="135888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1955" y="2205658"/>
            <a:ext cx="4020277" cy="3015208"/>
          </a:xfrm>
          <a:prstGeom prst="rect">
            <a:avLst/>
          </a:prstGeom>
        </p:spPr>
      </p:pic>
    </p:spTree>
    <p:extLst>
      <p:ext uri="{BB962C8B-B14F-4D97-AF65-F5344CB8AC3E}">
        <p14:creationId xmlns:p14="http://schemas.microsoft.com/office/powerpoint/2010/main" val="17588210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Writing a Speech</a:t>
            </a:r>
            <a:endParaRPr lang="en-US" dirty="0"/>
          </a:p>
        </p:txBody>
      </p:sp>
      <p:sp>
        <p:nvSpPr>
          <p:cNvPr id="3" name="Content Placeholder 2"/>
          <p:cNvSpPr>
            <a:spLocks noGrp="1"/>
          </p:cNvSpPr>
          <p:nvPr>
            <p:ph sz="half" idx="1"/>
          </p:nvPr>
        </p:nvSpPr>
        <p:spPr>
          <a:xfrm>
            <a:off x="1825625" y="1600200"/>
            <a:ext cx="3384550" cy="1988954"/>
          </a:xfrm>
        </p:spPr>
        <p:txBody>
          <a:bodyPr/>
          <a:lstStyle/>
          <a:p>
            <a:r>
              <a:rPr lang="en-US" sz="1800" b="0" dirty="0"/>
              <a:t>Preparing a 5-minute speech can seem daunting, but with a little bit of planning and practice, you can deliver a great speech. Here are some tips to get you started:</a:t>
            </a:r>
          </a:p>
          <a:p>
            <a:endParaRPr lang="en-US" sz="1200" b="0" dirty="0"/>
          </a:p>
        </p:txBody>
      </p:sp>
      <p:sp>
        <p:nvSpPr>
          <p:cNvPr id="8" name="Content Placeholder 7"/>
          <p:cNvSpPr>
            <a:spLocks noGrp="1"/>
          </p:cNvSpPr>
          <p:nvPr>
            <p:ph sz="half" idx="2"/>
          </p:nvPr>
        </p:nvSpPr>
        <p:spPr>
          <a:xfrm>
            <a:off x="1825626" y="3645818"/>
            <a:ext cx="6923088" cy="2880320"/>
          </a:xfrm>
        </p:spPr>
        <p:txBody>
          <a:bodyPr/>
          <a:lstStyle/>
          <a:p>
            <a:pPr lvl="1"/>
            <a:r>
              <a:rPr lang="en-US" sz="1400" b="0" dirty="0"/>
              <a:t>Choose a topic that you are passionate about and that your audience will find interesting. This will make it easier for you to engage with your audience and keep their attention.</a:t>
            </a:r>
          </a:p>
          <a:p>
            <a:pPr lvl="1"/>
            <a:r>
              <a:rPr lang="en-US" sz="1400" b="0" dirty="0" smtClean="0"/>
              <a:t>Create </a:t>
            </a:r>
            <a:r>
              <a:rPr lang="en-US" sz="1400" b="0" dirty="0"/>
              <a:t>an outline that includes an introduction, body, and conclusion. The introduction should grab the audience's attention, the body should provide supporting evidence for your main points, and the conclusion should summarize your main points and leave the audience with something to think about</a:t>
            </a:r>
            <a:r>
              <a:rPr lang="en-US" sz="1400" b="0" dirty="0" smtClean="0"/>
              <a:t>.</a:t>
            </a:r>
          </a:p>
          <a:p>
            <a:pPr marL="347663" lvl="1" indent="-347663">
              <a:buFont typeface="Arial" panose="020B0604020202020204" pitchFamily="34" charset="0"/>
              <a:buChar char="•"/>
            </a:pPr>
            <a:r>
              <a:rPr lang="en-US" sz="1800" b="0" dirty="0"/>
              <a:t>Remember to speak clearly and confidently, make eye contact with your audience, and use gestures and body language to enhance your message. Good luck with your speech</a:t>
            </a:r>
            <a:r>
              <a:rPr lang="en-US" sz="1800" b="0" dirty="0" smtClean="0"/>
              <a:t>!</a:t>
            </a:r>
            <a:endParaRPr lang="en-US" sz="1800" b="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898" y="1404720"/>
            <a:ext cx="3276651" cy="2184434"/>
          </a:xfrm>
          <a:prstGeom prst="rect">
            <a:avLst/>
          </a:prstGeom>
        </p:spPr>
      </p:pic>
    </p:spTree>
    <p:extLst>
      <p:ext uri="{BB962C8B-B14F-4D97-AF65-F5344CB8AC3E}">
        <p14:creationId xmlns:p14="http://schemas.microsoft.com/office/powerpoint/2010/main" val="31137568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40346" y="1773238"/>
            <a:ext cx="8208367" cy="504825"/>
          </a:xfrm>
        </p:spPr>
        <p:txBody>
          <a:bodyPr/>
          <a:lstStyle/>
          <a:p>
            <a:r>
              <a:rPr lang="en-US" sz="3200" dirty="0" smtClean="0"/>
              <a:t>Communications Merit Badge Requirements</a:t>
            </a:r>
            <a:endParaRPr lang="uk-UA" sz="3200" dirty="0"/>
          </a:p>
        </p:txBody>
      </p:sp>
      <p:sp>
        <p:nvSpPr>
          <p:cNvPr id="36867" name="Rectangle 3"/>
          <p:cNvSpPr>
            <a:spLocks noGrp="1" noChangeArrowheads="1"/>
          </p:cNvSpPr>
          <p:nvPr>
            <p:ph type="body" idx="1"/>
          </p:nvPr>
        </p:nvSpPr>
        <p:spPr>
          <a:xfrm>
            <a:off x="755650" y="2493963"/>
            <a:ext cx="7993063" cy="4175125"/>
          </a:xfrm>
        </p:spPr>
        <p:txBody>
          <a:bodyPr/>
          <a:lstStyle/>
          <a:p>
            <a:pPr lvl="0" eaLnBrk="0" hangingPunct="0">
              <a:spcBef>
                <a:spcPct val="0"/>
              </a:spcBef>
              <a:buFont typeface="+mj-lt"/>
              <a:buAutoNum type="arabicPeriod" startAt="2"/>
            </a:pPr>
            <a:r>
              <a:rPr lang="en-US" altLang="en-US" sz="1600" b="0" dirty="0" smtClean="0">
                <a:solidFill>
                  <a:schemeClr val="tx1"/>
                </a:solidFill>
                <a:latin typeface="Arial" panose="020B0604020202020204" pitchFamily="34" charset="0"/>
              </a:rPr>
              <a:t>Do </a:t>
            </a:r>
            <a:r>
              <a:rPr lang="en-US" altLang="en-US" sz="1600" b="0" dirty="0">
                <a:solidFill>
                  <a:schemeClr val="tx1"/>
                </a:solidFill>
                <a:latin typeface="Arial" panose="020B0604020202020204" pitchFamily="34" charset="0"/>
              </a:rPr>
              <a:t>ONE of the </a:t>
            </a:r>
            <a:r>
              <a:rPr lang="en-US" altLang="en-US" sz="1600" b="0" dirty="0" smtClean="0">
                <a:solidFill>
                  <a:schemeClr val="tx1"/>
                </a:solidFill>
                <a:latin typeface="Arial" panose="020B0604020202020204" pitchFamily="34" charset="0"/>
              </a:rPr>
              <a:t>following:</a:t>
            </a:r>
          </a:p>
          <a:p>
            <a:pPr lvl="1" eaLnBrk="0" hangingPunct="0">
              <a:spcBef>
                <a:spcPct val="0"/>
              </a:spcBef>
              <a:buFont typeface="+mj-lt"/>
              <a:buAutoNum type="alphaLcPeriod"/>
            </a:pPr>
            <a:r>
              <a:rPr lang="en-US" altLang="en-US" sz="1200" b="0" dirty="0" smtClean="0">
                <a:solidFill>
                  <a:schemeClr val="tx1"/>
                </a:solidFill>
                <a:latin typeface="Arial" panose="020B0604020202020204" pitchFamily="34" charset="0"/>
              </a:rPr>
              <a:t>Think </a:t>
            </a:r>
            <a:r>
              <a:rPr lang="en-US" altLang="en-US" sz="1200" b="0" dirty="0">
                <a:solidFill>
                  <a:schemeClr val="tx1"/>
                </a:solidFill>
                <a:latin typeface="Arial" panose="020B0604020202020204" pitchFamily="34" charset="0"/>
              </a:rPr>
              <a:t>of a creative way to describe yourself, using, for example, a collage, short story or autobiography, drawing or series of photographs, or a song or skit. Using the aid you created, make a presentation to your counselor about yourself. </a:t>
            </a:r>
            <a:endParaRPr lang="en-US" altLang="en-US" sz="1200" b="0" dirty="0" smtClean="0">
              <a:solidFill>
                <a:schemeClr val="tx1"/>
              </a:solidFill>
              <a:latin typeface="Arial" panose="020B0604020202020204" pitchFamily="34" charset="0"/>
            </a:endParaRPr>
          </a:p>
          <a:p>
            <a:pPr lvl="1" eaLnBrk="0" hangingPunct="0">
              <a:spcBef>
                <a:spcPct val="0"/>
              </a:spcBef>
              <a:buFont typeface="+mj-lt"/>
              <a:buAutoNum type="alphaLcPeriod"/>
            </a:pPr>
            <a:r>
              <a:rPr lang="en-US" altLang="en-US" sz="1200" b="0" dirty="0" smtClean="0">
                <a:solidFill>
                  <a:schemeClr val="tx1"/>
                </a:solidFill>
                <a:latin typeface="Arial" panose="020B0604020202020204" pitchFamily="34" charset="0"/>
              </a:rPr>
              <a:t>Choose </a:t>
            </a:r>
            <a:r>
              <a:rPr lang="en-US" altLang="en-US" sz="1200" b="0" dirty="0">
                <a:solidFill>
                  <a:schemeClr val="tx1"/>
                </a:solidFill>
                <a:latin typeface="Arial" panose="020B0604020202020204" pitchFamily="34" charset="0"/>
              </a:rPr>
              <a:t>a concept, product, or service in which you have great confidence. Build a sales plan based on its good points. Try to persuade the counselor to agree with, use, or buy your concept, product or service. After your sales talk, discuss with your counselor how persuasive you were. </a:t>
            </a:r>
          </a:p>
          <a:p>
            <a:pPr lvl="0" eaLnBrk="0" hangingPunct="0">
              <a:spcBef>
                <a:spcPct val="0"/>
              </a:spcBef>
              <a:buFont typeface="+mj-lt"/>
              <a:buAutoNum type="arabicPeriod" startAt="3"/>
            </a:pPr>
            <a:r>
              <a:rPr lang="en-US" altLang="en-US" sz="1600" b="0" dirty="0">
                <a:solidFill>
                  <a:schemeClr val="tx1"/>
                </a:solidFill>
                <a:latin typeface="Arial" panose="020B0604020202020204" pitchFamily="34" charset="0"/>
              </a:rPr>
              <a:t>Write a five-minute speech. Give it at a meeting of a </a:t>
            </a:r>
            <a:r>
              <a:rPr lang="en-US" altLang="en-US" sz="1600" b="0" dirty="0" smtClean="0">
                <a:solidFill>
                  <a:schemeClr val="tx1"/>
                </a:solidFill>
                <a:latin typeface="Arial" panose="020B0604020202020204" pitchFamily="34" charset="0"/>
              </a:rPr>
              <a:t>group.</a:t>
            </a:r>
          </a:p>
          <a:p>
            <a:pPr lvl="0" eaLnBrk="0" hangingPunct="0">
              <a:spcBef>
                <a:spcPct val="0"/>
              </a:spcBef>
              <a:buFont typeface="+mj-lt"/>
              <a:buAutoNum type="arabicPeriod" startAt="3"/>
            </a:pPr>
            <a:r>
              <a:rPr lang="en-US" altLang="en-US" sz="1600" b="0" dirty="0" smtClean="0">
                <a:solidFill>
                  <a:schemeClr val="tx1"/>
                </a:solidFill>
                <a:latin typeface="Arial" panose="020B0604020202020204" pitchFamily="34" charset="0"/>
              </a:rPr>
              <a:t>Interview someone you know fairly well, like, or respect because of his or her position, talent, career or life experiences. Listen actively to learn as much as you can about the person. Then prepare and deliver to your counselor an introduction of the person as though this person were to be a guest speaker, and include reasons why the audience would want to hear this person speak. Show how you would call to invite this person to speak.</a:t>
            </a:r>
            <a:endParaRPr lang="en-US" altLang="en-US" sz="1600" b="0" dirty="0">
              <a:solidFill>
                <a:schemeClr val="tx1"/>
              </a:solidFill>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164" y="117426"/>
            <a:ext cx="1358881" cy="1358881"/>
          </a:xfrm>
          <a:prstGeom prst="rect">
            <a:avLst/>
          </a:prstGeom>
        </p:spPr>
      </p:pic>
    </p:spTree>
    <p:extLst>
      <p:ext uri="{BB962C8B-B14F-4D97-AF65-F5344CB8AC3E}">
        <p14:creationId xmlns:p14="http://schemas.microsoft.com/office/powerpoint/2010/main" val="13967332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Writing a Speech</a:t>
            </a:r>
            <a:endParaRPr lang="en-US" dirty="0"/>
          </a:p>
        </p:txBody>
      </p:sp>
      <p:sp>
        <p:nvSpPr>
          <p:cNvPr id="5" name="Content Placeholder 4"/>
          <p:cNvSpPr>
            <a:spLocks noGrp="1"/>
          </p:cNvSpPr>
          <p:nvPr>
            <p:ph sz="half" idx="1"/>
          </p:nvPr>
        </p:nvSpPr>
        <p:spPr>
          <a:xfrm>
            <a:off x="1825624" y="1197546"/>
            <a:ext cx="3899297" cy="3744416"/>
          </a:xfrm>
        </p:spPr>
        <p:txBody>
          <a:bodyPr/>
          <a:lstStyle/>
          <a:p>
            <a:pPr lvl="1"/>
            <a:r>
              <a:rPr lang="en-US" sz="1400" b="0" dirty="0"/>
              <a:t>For the opening of your speech, start with a hook that will grab your audience's attention, such as a surprising fact, short story, or a thought-provoking question. For the closing, end with a strong statement or call to action that will leave a lasting impression on your audience</a:t>
            </a:r>
            <a:r>
              <a:rPr lang="en-US" sz="1400" b="0" dirty="0" smtClean="0"/>
              <a:t>.</a:t>
            </a:r>
          </a:p>
          <a:p>
            <a:pPr lvl="1"/>
            <a:r>
              <a:rPr lang="en-US" sz="1400" b="0" dirty="0"/>
              <a:t>When you have finished a simple outline, write the main points and some additional minor points on numbered index cards. Do not write out your speech or try to memorize it word for word. That will result in a stiff-sounding presentation. You want your speech to flow naturally, as it would in conversation.</a:t>
            </a:r>
          </a:p>
          <a:p>
            <a:pPr lvl="1"/>
            <a:endParaRPr lang="en-US" sz="1400" b="0" dirty="0"/>
          </a:p>
          <a:p>
            <a:endParaRPr lang="en-US" sz="1800" dirty="0"/>
          </a:p>
        </p:txBody>
      </p:sp>
      <p:sp>
        <p:nvSpPr>
          <p:cNvPr id="6" name="Content Placeholder 5"/>
          <p:cNvSpPr>
            <a:spLocks noGrp="1"/>
          </p:cNvSpPr>
          <p:nvPr>
            <p:ph sz="half" idx="2"/>
          </p:nvPr>
        </p:nvSpPr>
        <p:spPr>
          <a:xfrm>
            <a:off x="1835150" y="4869954"/>
            <a:ext cx="6913563" cy="1800200"/>
          </a:xfrm>
        </p:spPr>
        <p:txBody>
          <a:bodyPr/>
          <a:lstStyle/>
          <a:p>
            <a:pPr lvl="1"/>
            <a:r>
              <a:rPr lang="en-US" sz="1400" b="0" dirty="0" smtClean="0"/>
              <a:t>Practice </a:t>
            </a:r>
            <a:r>
              <a:rPr lang="en-US" sz="1400" b="0" dirty="0"/>
              <a:t>your speech several times before delivering it. This will help you become more comfortable with the material and ensure that you stay within your time limit.</a:t>
            </a:r>
          </a:p>
          <a:p>
            <a:pPr marL="347663" lvl="1" indent="-347663">
              <a:buFont typeface="Arial" panose="020B0604020202020204" pitchFamily="34" charset="0"/>
              <a:buChar char="•"/>
            </a:pPr>
            <a:r>
              <a:rPr lang="en-US" sz="1800" b="0" dirty="0"/>
              <a:t>5-Minute Speech Outline Template</a:t>
            </a:r>
          </a:p>
          <a:p>
            <a:pPr marL="747713" lvl="2" indent="-347663">
              <a:buFont typeface="Arial" panose="020B0604020202020204" pitchFamily="34" charset="0"/>
              <a:buChar char="•"/>
            </a:pPr>
            <a:r>
              <a:rPr lang="en-US" sz="1400" b="0" dirty="0"/>
              <a:t>Use the provided template and sample outline to help you create your speech.</a:t>
            </a:r>
          </a:p>
          <a:p>
            <a:endParaRPr lang="en-US" sz="1400" dirty="0"/>
          </a:p>
          <a:p>
            <a:endParaRPr lang="en-US" sz="14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972" r="50000"/>
          <a:stretch/>
        </p:blipFill>
        <p:spPr>
          <a:xfrm>
            <a:off x="5809904" y="1269554"/>
            <a:ext cx="2842402" cy="1800200"/>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50787" r="1184"/>
          <a:stretch/>
        </p:blipFill>
        <p:spPr>
          <a:xfrm>
            <a:off x="5815616" y="3069754"/>
            <a:ext cx="2842402" cy="1800200"/>
          </a:xfrm>
          <a:prstGeom prst="rect">
            <a:avLst/>
          </a:prstGeom>
        </p:spPr>
      </p:pic>
    </p:spTree>
    <p:extLst>
      <p:ext uri="{BB962C8B-B14F-4D97-AF65-F5344CB8AC3E}">
        <p14:creationId xmlns:p14="http://schemas.microsoft.com/office/powerpoint/2010/main" val="37676183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1895475" y="274638"/>
            <a:ext cx="6853238" cy="1143000"/>
          </a:xfrm>
        </p:spPr>
        <p:txBody>
          <a:bodyPr/>
          <a:lstStyle/>
          <a:p>
            <a:r>
              <a:rPr lang="en-US" dirty="0" smtClean="0"/>
              <a:t>Requirement 4</a:t>
            </a:r>
            <a:endParaRPr lang="en-US" dirty="0"/>
          </a:p>
        </p:txBody>
      </p:sp>
      <p:sp>
        <p:nvSpPr>
          <p:cNvPr id="364547" name="Rectangle 3"/>
          <p:cNvSpPr>
            <a:spLocks noGrp="1" noChangeArrowheads="1"/>
          </p:cNvSpPr>
          <p:nvPr>
            <p:ph type="body" idx="1"/>
          </p:nvPr>
        </p:nvSpPr>
        <p:spPr>
          <a:xfrm>
            <a:off x="1895475" y="1600200"/>
            <a:ext cx="6853238" cy="4527550"/>
          </a:xfrm>
        </p:spPr>
        <p:txBody>
          <a:bodyPr/>
          <a:lstStyle/>
          <a:p>
            <a:pPr marL="0" lvl="0" indent="0" eaLnBrk="0" hangingPunct="0">
              <a:spcBef>
                <a:spcPct val="0"/>
              </a:spcBef>
              <a:buNone/>
            </a:pPr>
            <a:r>
              <a:rPr lang="en-US" altLang="en-US" sz="1600" b="0" dirty="0">
                <a:solidFill>
                  <a:schemeClr val="tx1"/>
                </a:solidFill>
                <a:latin typeface="Arial" panose="020B0604020202020204" pitchFamily="34" charset="0"/>
              </a:rPr>
              <a:t>Interview someone you know fairly well, like, or respect because of his or her position, talent, career or life experiences. Listen actively to learn as much as you can about the person. Then prepare and deliver to your counselor an introduction of the person as though this person were to be a guest speaker, and include reasons why the audience would want to hear this person speak. Show how you would call to invite this person to speak.</a:t>
            </a:r>
            <a:endParaRPr lang="en-US" altLang="en-US" sz="1200" b="0" dirty="0">
              <a:solidFill>
                <a:schemeClr val="tx1"/>
              </a:solidFill>
              <a:latin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314" y="166697"/>
            <a:ext cx="1358881" cy="1358881"/>
          </a:xfrm>
          <a:prstGeom prst="rect">
            <a:avLst/>
          </a:prstGeom>
        </p:spPr>
      </p:pic>
      <p:pic>
        <p:nvPicPr>
          <p:cNvPr id="3" name="Picture 2"/>
          <p:cNvPicPr>
            <a:picLocks noChangeAspect="1"/>
          </p:cNvPicPr>
          <p:nvPr/>
        </p:nvPicPr>
        <p:blipFill>
          <a:blip r:embed="rId3"/>
          <a:stretch>
            <a:fillRect/>
          </a:stretch>
        </p:blipFill>
        <p:spPr>
          <a:xfrm>
            <a:off x="3350705" y="3470311"/>
            <a:ext cx="3942778" cy="2681089"/>
          </a:xfrm>
          <a:prstGeom prst="rect">
            <a:avLst/>
          </a:prstGeom>
        </p:spPr>
      </p:pic>
    </p:spTree>
    <p:extLst>
      <p:ext uri="{BB962C8B-B14F-4D97-AF65-F5344CB8AC3E}">
        <p14:creationId xmlns:p14="http://schemas.microsoft.com/office/powerpoint/2010/main" val="5351617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Interviewing a Guest Speaker</a:t>
            </a:r>
            <a:endParaRPr lang="en-US" sz="2800" dirty="0"/>
          </a:p>
        </p:txBody>
      </p:sp>
      <p:sp>
        <p:nvSpPr>
          <p:cNvPr id="3" name="Content Placeholder 2"/>
          <p:cNvSpPr>
            <a:spLocks noGrp="1"/>
          </p:cNvSpPr>
          <p:nvPr>
            <p:ph idx="1"/>
          </p:nvPr>
        </p:nvSpPr>
        <p:spPr>
          <a:xfrm>
            <a:off x="1825625" y="1269554"/>
            <a:ext cx="6923088" cy="5400600"/>
          </a:xfrm>
        </p:spPr>
        <p:txBody>
          <a:bodyPr/>
          <a:lstStyle/>
          <a:p>
            <a:r>
              <a:rPr lang="en-US" b="0" dirty="0" smtClean="0"/>
              <a:t>Requesting an interview:</a:t>
            </a:r>
          </a:p>
          <a:p>
            <a:pPr lvl="1"/>
            <a:r>
              <a:rPr lang="en-US" sz="1600" b="0" dirty="0" smtClean="0"/>
              <a:t>Ask your parents permission to contact the person you would like to interview.</a:t>
            </a:r>
          </a:p>
          <a:p>
            <a:pPr lvl="1"/>
            <a:r>
              <a:rPr lang="en-US" sz="1600" b="0" dirty="0" smtClean="0"/>
              <a:t>Call or email the person you would like to interview.</a:t>
            </a:r>
          </a:p>
          <a:p>
            <a:pPr lvl="1"/>
            <a:r>
              <a:rPr lang="en-US" sz="1600" b="0" dirty="0" smtClean="0"/>
              <a:t>Introduce yourself and inform them that you are a Scout. </a:t>
            </a:r>
          </a:p>
          <a:p>
            <a:pPr lvl="1"/>
            <a:r>
              <a:rPr lang="en-US" sz="1600" b="0" dirty="0" smtClean="0"/>
              <a:t>Ask politely if you could interview them as part of your Communication merit badge requirements.</a:t>
            </a:r>
          </a:p>
          <a:p>
            <a:pPr lvl="1"/>
            <a:r>
              <a:rPr lang="en-US" sz="1600" b="0" dirty="0" smtClean="0"/>
              <a:t>Explain that the requirements include interviewing and preparing to introduce a guest speaker but that they are not being asked to be a guest speaker.</a:t>
            </a:r>
          </a:p>
          <a:p>
            <a:pPr lvl="1"/>
            <a:r>
              <a:rPr lang="en-US" sz="1600" b="0" dirty="0" smtClean="0"/>
              <a:t>Ask if they are available to help you, and if so, when would be a good time to talk on the phone or meet so that you could ask some questions.</a:t>
            </a:r>
          </a:p>
          <a:p>
            <a:pPr lvl="1"/>
            <a:r>
              <a:rPr lang="en-US" sz="1600" b="0" dirty="0" smtClean="0"/>
              <a:t>Inform them that you expect the interview to take no more than 10 or 15 minutes.</a:t>
            </a:r>
          </a:p>
          <a:p>
            <a:pPr lvl="1"/>
            <a:r>
              <a:rPr lang="en-US" sz="1600" b="0" dirty="0" smtClean="0"/>
              <a:t>Provide contact information if necessary (phone number or email address)</a:t>
            </a:r>
          </a:p>
          <a:p>
            <a:pPr lvl="1"/>
            <a:r>
              <a:rPr lang="en-US" sz="1600" b="0" dirty="0" smtClean="0"/>
              <a:t>If calling, have your questions along with a notebook and pen available in case they are available to help you at that time.</a:t>
            </a:r>
            <a:endParaRPr lang="en-US" sz="1600" b="0" dirty="0"/>
          </a:p>
        </p:txBody>
      </p:sp>
    </p:spTree>
    <p:extLst>
      <p:ext uri="{BB962C8B-B14F-4D97-AF65-F5344CB8AC3E}">
        <p14:creationId xmlns:p14="http://schemas.microsoft.com/office/powerpoint/2010/main" val="31118111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Interviewing a Guest Speaker</a:t>
            </a:r>
            <a:endParaRPr lang="en-US" sz="2800" dirty="0"/>
          </a:p>
        </p:txBody>
      </p:sp>
      <p:sp>
        <p:nvSpPr>
          <p:cNvPr id="3" name="Content Placeholder 2"/>
          <p:cNvSpPr>
            <a:spLocks noGrp="1"/>
          </p:cNvSpPr>
          <p:nvPr>
            <p:ph idx="1"/>
          </p:nvPr>
        </p:nvSpPr>
        <p:spPr/>
        <p:txBody>
          <a:bodyPr/>
          <a:lstStyle/>
          <a:p>
            <a:r>
              <a:rPr lang="en-US" b="0" dirty="0" smtClean="0"/>
              <a:t>When interviewing a person, do not be afraid to politely ask the person to slow down or repeat a statement if you were not able to write down the information fast enough.</a:t>
            </a:r>
          </a:p>
          <a:p>
            <a:r>
              <a:rPr lang="en-US" b="0" dirty="0" smtClean="0"/>
              <a:t>Questions to help prepare an introduction:</a:t>
            </a:r>
          </a:p>
          <a:p>
            <a:pPr lvl="1"/>
            <a:r>
              <a:rPr lang="en-US" sz="1600" b="0" dirty="0" smtClean="0"/>
              <a:t>What is your full name and professional title?</a:t>
            </a:r>
          </a:p>
          <a:p>
            <a:pPr lvl="1"/>
            <a:r>
              <a:rPr lang="en-US" sz="1600" b="0" dirty="0" smtClean="0"/>
              <a:t>How long have you been in your current position?</a:t>
            </a:r>
          </a:p>
          <a:p>
            <a:pPr lvl="1"/>
            <a:r>
              <a:rPr lang="en-US" sz="1600" b="0" dirty="0" smtClean="0"/>
              <a:t>What are your duties?</a:t>
            </a:r>
          </a:p>
          <a:p>
            <a:pPr lvl="1"/>
            <a:r>
              <a:rPr lang="en-US" sz="1600" b="0" dirty="0" smtClean="0"/>
              <a:t>What position did you have before this one?</a:t>
            </a:r>
          </a:p>
          <a:p>
            <a:pPr lvl="1"/>
            <a:r>
              <a:rPr lang="en-US" sz="1600" b="0" dirty="0" smtClean="0"/>
              <a:t>What do you like best about your career?</a:t>
            </a:r>
          </a:p>
          <a:p>
            <a:pPr lvl="1"/>
            <a:r>
              <a:rPr lang="en-US" sz="1600" b="0" dirty="0" smtClean="0"/>
              <a:t>What is the most difficult challenge you face in your position?</a:t>
            </a:r>
          </a:p>
          <a:p>
            <a:pPr lvl="1"/>
            <a:r>
              <a:rPr lang="en-US" sz="1600" b="0" dirty="0" smtClean="0"/>
              <a:t>Did you go to college or receive special training?</a:t>
            </a:r>
          </a:p>
          <a:p>
            <a:pPr lvl="1"/>
            <a:r>
              <a:rPr lang="en-US" sz="1600" b="0" dirty="0" smtClean="0"/>
              <a:t>What activities or interests do you enjoy when you are not working?</a:t>
            </a:r>
          </a:p>
          <a:p>
            <a:pPr lvl="1"/>
            <a:r>
              <a:rPr lang="en-US" sz="1600" b="0" dirty="0" smtClean="0"/>
              <a:t>Is there anything else you would like to tell me about yourself?</a:t>
            </a:r>
            <a:endParaRPr lang="en-US" sz="1600" b="0" dirty="0"/>
          </a:p>
        </p:txBody>
      </p:sp>
    </p:spTree>
    <p:extLst>
      <p:ext uri="{BB962C8B-B14F-4D97-AF65-F5344CB8AC3E}">
        <p14:creationId xmlns:p14="http://schemas.microsoft.com/office/powerpoint/2010/main" val="38746674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Writing an Introduction for a Guest Speaker</a:t>
            </a:r>
            <a:endParaRPr lang="en-US" sz="2800" dirty="0"/>
          </a:p>
        </p:txBody>
      </p:sp>
      <p:sp>
        <p:nvSpPr>
          <p:cNvPr id="3" name="Content Placeholder 2"/>
          <p:cNvSpPr>
            <a:spLocks noGrp="1"/>
          </p:cNvSpPr>
          <p:nvPr>
            <p:ph sz="half" idx="1"/>
          </p:nvPr>
        </p:nvSpPr>
        <p:spPr>
          <a:xfrm>
            <a:off x="1825624" y="1600200"/>
            <a:ext cx="3611265" cy="4527550"/>
          </a:xfrm>
        </p:spPr>
        <p:txBody>
          <a:bodyPr/>
          <a:lstStyle/>
          <a:p>
            <a:r>
              <a:rPr lang="en-US" sz="1800" b="0" dirty="0" smtClean="0"/>
              <a:t>Based on the person’s answers, write a short introduction of the speaker.</a:t>
            </a:r>
          </a:p>
          <a:p>
            <a:r>
              <a:rPr lang="en-US" sz="1800" b="0" dirty="0" smtClean="0"/>
              <a:t>Stick to the most important and interesting facts.</a:t>
            </a:r>
          </a:p>
          <a:p>
            <a:r>
              <a:rPr lang="en-US" sz="1800" b="0" dirty="0" smtClean="0"/>
              <a:t>You do not have to tell everything you learned.</a:t>
            </a:r>
          </a:p>
          <a:p>
            <a:r>
              <a:rPr lang="en-US" sz="1800" b="0" dirty="0" smtClean="0"/>
              <a:t>Write a few key points on index cards that you can use as reminders.</a:t>
            </a:r>
          </a:p>
          <a:p>
            <a:r>
              <a:rPr lang="en-US" sz="1800" b="0" dirty="0" smtClean="0"/>
              <a:t>Keep your introduction short.</a:t>
            </a:r>
          </a:p>
          <a:p>
            <a:r>
              <a:rPr lang="en-US" sz="1800" b="0" dirty="0" smtClean="0"/>
              <a:t>Practice your introduction several times.</a:t>
            </a:r>
            <a:endParaRPr lang="en-US" sz="1800" b="0"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436890" y="1701602"/>
            <a:ext cx="3386138" cy="2257425"/>
          </a:xfrm>
        </p:spPr>
      </p:pic>
    </p:spTree>
    <p:extLst>
      <p:ext uri="{BB962C8B-B14F-4D97-AF65-F5344CB8AC3E}">
        <p14:creationId xmlns:p14="http://schemas.microsoft.com/office/powerpoint/2010/main" val="13871587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50" y="274638"/>
            <a:ext cx="7058124" cy="1143000"/>
          </a:xfrm>
        </p:spPr>
        <p:txBody>
          <a:bodyPr/>
          <a:lstStyle/>
          <a:p>
            <a:r>
              <a:rPr lang="en-US" sz="2800" dirty="0" smtClean="0"/>
              <a:t>Writing an Introduction for a Guest Speaker</a:t>
            </a:r>
            <a:endParaRPr lang="en-US" sz="2800" dirty="0"/>
          </a:p>
        </p:txBody>
      </p:sp>
      <p:sp>
        <p:nvSpPr>
          <p:cNvPr id="3" name="Content Placeholder 2"/>
          <p:cNvSpPr>
            <a:spLocks noGrp="1"/>
          </p:cNvSpPr>
          <p:nvPr>
            <p:ph idx="1"/>
          </p:nvPr>
        </p:nvSpPr>
        <p:spPr/>
        <p:txBody>
          <a:bodyPr/>
          <a:lstStyle/>
          <a:p>
            <a:r>
              <a:rPr lang="en-US" b="0" dirty="0" smtClean="0"/>
              <a:t>When giving your introduction, stand up, go to the front of the room, face the audience, and using your notecards give a brief introduction of the speaker.</a:t>
            </a:r>
          </a:p>
          <a:p>
            <a:r>
              <a:rPr lang="en-US" b="0" dirty="0" smtClean="0"/>
              <a:t>An introduction example:</a:t>
            </a:r>
          </a:p>
          <a:p>
            <a:pPr lvl="1"/>
            <a:r>
              <a:rPr lang="en-US" sz="1600" b="0" dirty="0" smtClean="0"/>
              <a:t>“Thank you for coming today to listen to our speaker. Our special guest speaker is Detective Kate Moore, a 10-year veteran with the Wood County Sheriff’s Office. Detective Moore has solved many puzzling crimes in our area. She has a bachelor’s degree in law enforcement from Bowling Green State University. When she is not working, she teaches karate and coaches softball. Detective Moore has graciously agreed to speak to us today about her position and other career opportunities in law enforcement. Please give a warm welcome to Detective Kate Moore.”</a:t>
            </a:r>
            <a:endParaRPr lang="en-US" sz="1600" b="0" dirty="0"/>
          </a:p>
        </p:txBody>
      </p:sp>
    </p:spTree>
    <p:extLst>
      <p:ext uri="{BB962C8B-B14F-4D97-AF65-F5344CB8AC3E}">
        <p14:creationId xmlns:p14="http://schemas.microsoft.com/office/powerpoint/2010/main" val="17885184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1895475" y="274638"/>
            <a:ext cx="6853238" cy="1143000"/>
          </a:xfrm>
        </p:spPr>
        <p:txBody>
          <a:bodyPr/>
          <a:lstStyle/>
          <a:p>
            <a:r>
              <a:rPr lang="en-US" dirty="0" smtClean="0"/>
              <a:t>Requirement 5</a:t>
            </a:r>
            <a:endParaRPr lang="en-US" dirty="0"/>
          </a:p>
        </p:txBody>
      </p:sp>
      <p:sp>
        <p:nvSpPr>
          <p:cNvPr id="364547" name="Rectangle 3"/>
          <p:cNvSpPr>
            <a:spLocks noGrp="1" noChangeArrowheads="1"/>
          </p:cNvSpPr>
          <p:nvPr>
            <p:ph type="body" idx="1"/>
          </p:nvPr>
        </p:nvSpPr>
        <p:spPr>
          <a:xfrm>
            <a:off x="1895475" y="1600200"/>
            <a:ext cx="6853238" cy="4527550"/>
          </a:xfrm>
        </p:spPr>
        <p:txBody>
          <a:bodyPr/>
          <a:lstStyle/>
          <a:p>
            <a:pPr marL="0" lvl="0" indent="0" eaLnBrk="0" hangingPunct="0">
              <a:spcBef>
                <a:spcPct val="0"/>
              </a:spcBef>
              <a:buNone/>
            </a:pPr>
            <a:r>
              <a:rPr lang="en-US" altLang="en-US" sz="1600" b="0" dirty="0">
                <a:solidFill>
                  <a:schemeClr val="tx1"/>
                </a:solidFill>
                <a:latin typeface="Arial" panose="020B0604020202020204" pitchFamily="34" charset="0"/>
              </a:rPr>
              <a:t>Attend a public meeting (city council, school board, debate) approved by your counselor where several points of view are given on a single issue. Practice active listening skills and take careful notes of each point of view. Prepare an objective report that includes all points of view that were expressed, and share this with your counselor.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314" y="166697"/>
            <a:ext cx="1358881" cy="135888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4094" y="3069754"/>
            <a:ext cx="6096000" cy="3429000"/>
          </a:xfrm>
          <a:prstGeom prst="rect">
            <a:avLst/>
          </a:prstGeom>
        </p:spPr>
      </p:pic>
    </p:spTree>
    <p:extLst>
      <p:ext uri="{BB962C8B-B14F-4D97-AF65-F5344CB8AC3E}">
        <p14:creationId xmlns:p14="http://schemas.microsoft.com/office/powerpoint/2010/main" val="20506366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Meeting</a:t>
            </a:r>
            <a:endParaRPr lang="en-US" dirty="0"/>
          </a:p>
        </p:txBody>
      </p:sp>
      <p:sp>
        <p:nvSpPr>
          <p:cNvPr id="3" name="Content Placeholder 2"/>
          <p:cNvSpPr>
            <a:spLocks noGrp="1"/>
          </p:cNvSpPr>
          <p:nvPr>
            <p:ph idx="1"/>
          </p:nvPr>
        </p:nvSpPr>
        <p:spPr>
          <a:xfrm>
            <a:off x="1825625" y="1600200"/>
            <a:ext cx="6923088" cy="4781922"/>
          </a:xfrm>
        </p:spPr>
        <p:txBody>
          <a:bodyPr/>
          <a:lstStyle/>
          <a:p>
            <a:pPr marL="0" indent="0">
              <a:buNone/>
            </a:pPr>
            <a:r>
              <a:rPr lang="en-US" dirty="0" smtClean="0"/>
              <a:t>Recording a Public Meeting Objectively</a:t>
            </a:r>
          </a:p>
          <a:p>
            <a:r>
              <a:rPr lang="en-US" sz="1600" b="0" dirty="0" smtClean="0"/>
              <a:t>With your counselor’s and your parent’s approval, attend a public meeting.</a:t>
            </a:r>
          </a:p>
          <a:p>
            <a:r>
              <a:rPr lang="en-US" sz="1600" b="0" dirty="0" smtClean="0"/>
              <a:t>You can find a list of public meetings in the local newspaper or on a local government website.</a:t>
            </a:r>
          </a:p>
          <a:p>
            <a:r>
              <a:rPr lang="en-US" sz="1600" b="0" dirty="0" smtClean="0"/>
              <a:t>Take a notebook and a couple of pens or pencils to the meeting.</a:t>
            </a:r>
          </a:p>
          <a:p>
            <a:r>
              <a:rPr lang="en-US" sz="1600" b="0" dirty="0" smtClean="0"/>
              <a:t>When you arrive, pick up a meeting agenda if one is available.</a:t>
            </a:r>
          </a:p>
          <a:p>
            <a:r>
              <a:rPr lang="en-US" sz="1600" b="0" dirty="0" smtClean="0"/>
              <a:t>During the meeting, think of yourself as an observer and try not to judge or form an opinion about the topics of discussion or the people who are speaking.</a:t>
            </a:r>
          </a:p>
          <a:p>
            <a:r>
              <a:rPr lang="en-US" sz="1600" b="0" dirty="0" smtClean="0"/>
              <a:t>Listen attentively and quietly and record what individuals say about the topics.</a:t>
            </a:r>
          </a:p>
          <a:p>
            <a:r>
              <a:rPr lang="en-US" sz="1600" b="0" dirty="0"/>
              <a:t>If an agenda item becomes a topic of debate, record what people on all sides of the issue said and what, if any, action was taken.</a:t>
            </a:r>
          </a:p>
          <a:p>
            <a:r>
              <a:rPr lang="en-US" sz="1600" b="0" dirty="0"/>
              <a:t>Stick to the facts and record </a:t>
            </a:r>
            <a:r>
              <a:rPr lang="en-US" sz="1600" b="0" dirty="0" smtClean="0"/>
              <a:t>all viewpoints</a:t>
            </a:r>
            <a:r>
              <a:rPr lang="en-US" sz="1600" b="0" dirty="0"/>
              <a:t>.</a:t>
            </a:r>
          </a:p>
          <a:p>
            <a:r>
              <a:rPr lang="en-US" sz="1600" b="0" dirty="0"/>
              <a:t>Be sure to record the actions taken on each agenda item.</a:t>
            </a:r>
          </a:p>
          <a:p>
            <a:endParaRPr lang="en-US" sz="1600" b="0" dirty="0" smtClean="0"/>
          </a:p>
        </p:txBody>
      </p:sp>
    </p:spTree>
    <p:extLst>
      <p:ext uri="{BB962C8B-B14F-4D97-AF65-F5344CB8AC3E}">
        <p14:creationId xmlns:p14="http://schemas.microsoft.com/office/powerpoint/2010/main" val="41044120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Meeting</a:t>
            </a:r>
            <a:endParaRPr lang="en-US" dirty="0"/>
          </a:p>
        </p:txBody>
      </p:sp>
      <p:sp>
        <p:nvSpPr>
          <p:cNvPr id="3" name="Content Placeholder 2"/>
          <p:cNvSpPr>
            <a:spLocks noGrp="1"/>
          </p:cNvSpPr>
          <p:nvPr>
            <p:ph idx="1"/>
          </p:nvPr>
        </p:nvSpPr>
        <p:spPr/>
        <p:txBody>
          <a:bodyPr/>
          <a:lstStyle/>
          <a:p>
            <a:pPr marL="0" indent="0">
              <a:buNone/>
            </a:pPr>
            <a:r>
              <a:rPr lang="en-US" dirty="0" smtClean="0"/>
              <a:t>Writing Your Report</a:t>
            </a:r>
          </a:p>
          <a:p>
            <a:r>
              <a:rPr lang="en-US" sz="1600" b="0" dirty="0" smtClean="0"/>
              <a:t>As </a:t>
            </a:r>
            <a:r>
              <a:rPr lang="en-US" sz="1600" b="0" dirty="0"/>
              <a:t>soon as you can after you get home, while the meeting is still fresh in your mind, write a report of the meeting.</a:t>
            </a:r>
          </a:p>
          <a:p>
            <a:r>
              <a:rPr lang="en-US" sz="1600" b="0" dirty="0" smtClean="0"/>
              <a:t>Make the report as unbiased and factual as possible.</a:t>
            </a:r>
          </a:p>
          <a:p>
            <a:r>
              <a:rPr lang="en-US" sz="1600" b="0" dirty="0" smtClean="0"/>
              <a:t>Do </a:t>
            </a:r>
            <a:r>
              <a:rPr lang="en-US" sz="1600" b="0" dirty="0"/>
              <a:t>not state your own opinion in the report.</a:t>
            </a:r>
          </a:p>
          <a:p>
            <a:r>
              <a:rPr lang="en-US" sz="1600" b="0" dirty="0" smtClean="0"/>
              <a:t>Focus most of your report on the topics that were debated or discussed.</a:t>
            </a:r>
          </a:p>
          <a:p>
            <a:r>
              <a:rPr lang="en-US" sz="1600" b="0" dirty="0" smtClean="0"/>
              <a:t>Keep your report to one or two pages and summarize the main issues and points of view covered at the meeting.</a:t>
            </a:r>
          </a:p>
          <a:p>
            <a:r>
              <a:rPr lang="en-US" sz="1600" b="0" dirty="0" smtClean="0"/>
              <a:t>Attach a copy of the agenda to your report if one was available.</a:t>
            </a:r>
            <a:endParaRPr lang="en-US" sz="1600" b="0" dirty="0"/>
          </a:p>
          <a:p>
            <a:endParaRPr lang="en-US" dirty="0"/>
          </a:p>
        </p:txBody>
      </p:sp>
    </p:spTree>
    <p:extLst>
      <p:ext uri="{BB962C8B-B14F-4D97-AF65-F5344CB8AC3E}">
        <p14:creationId xmlns:p14="http://schemas.microsoft.com/office/powerpoint/2010/main" val="18360697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1895475" y="274638"/>
            <a:ext cx="6853238" cy="1143000"/>
          </a:xfrm>
        </p:spPr>
        <p:txBody>
          <a:bodyPr/>
          <a:lstStyle/>
          <a:p>
            <a:r>
              <a:rPr lang="en-US" dirty="0" smtClean="0"/>
              <a:t>Requirement 6</a:t>
            </a:r>
            <a:endParaRPr lang="en-US" dirty="0"/>
          </a:p>
        </p:txBody>
      </p:sp>
      <p:sp>
        <p:nvSpPr>
          <p:cNvPr id="364547" name="Rectangle 3"/>
          <p:cNvSpPr>
            <a:spLocks noGrp="1" noChangeArrowheads="1"/>
          </p:cNvSpPr>
          <p:nvPr>
            <p:ph type="body" idx="1"/>
          </p:nvPr>
        </p:nvSpPr>
        <p:spPr>
          <a:xfrm>
            <a:off x="1895475" y="1600200"/>
            <a:ext cx="6853238" cy="4527550"/>
          </a:xfrm>
        </p:spPr>
        <p:txBody>
          <a:bodyPr/>
          <a:lstStyle/>
          <a:p>
            <a:pPr marL="0" lvl="0" indent="0" eaLnBrk="0" hangingPunct="0">
              <a:spcBef>
                <a:spcPct val="0"/>
              </a:spcBef>
              <a:buNone/>
            </a:pPr>
            <a:r>
              <a:rPr lang="en-US" altLang="en-US" sz="1600" b="0" dirty="0">
                <a:solidFill>
                  <a:schemeClr val="tx1"/>
                </a:solidFill>
                <a:latin typeface="Arial" panose="020B0604020202020204" pitchFamily="34" charset="0"/>
              </a:rPr>
              <a:t>With your counselor's approval, develop a plan to teach a skill or inform someone about something. Prepare teaching aids for your plan. Carry out your plan. With your counselor, determine whether the person has learned what you intended.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314" y="166697"/>
            <a:ext cx="1358881" cy="135888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959" y="2853730"/>
            <a:ext cx="5344269" cy="2973929"/>
          </a:xfrm>
          <a:prstGeom prst="rect">
            <a:avLst/>
          </a:prstGeom>
        </p:spPr>
      </p:pic>
    </p:spTree>
    <p:extLst>
      <p:ext uri="{BB962C8B-B14F-4D97-AF65-F5344CB8AC3E}">
        <p14:creationId xmlns:p14="http://schemas.microsoft.com/office/powerpoint/2010/main" val="21733594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40346" y="1773238"/>
            <a:ext cx="8208367" cy="504825"/>
          </a:xfrm>
        </p:spPr>
        <p:txBody>
          <a:bodyPr/>
          <a:lstStyle/>
          <a:p>
            <a:r>
              <a:rPr lang="en-US" sz="3200" dirty="0" smtClean="0"/>
              <a:t>Communications Merit Badge Requirements</a:t>
            </a:r>
            <a:endParaRPr lang="uk-UA" sz="3200" dirty="0"/>
          </a:p>
        </p:txBody>
      </p:sp>
      <p:sp>
        <p:nvSpPr>
          <p:cNvPr id="36867" name="Rectangle 3"/>
          <p:cNvSpPr>
            <a:spLocks noGrp="1" noChangeArrowheads="1"/>
          </p:cNvSpPr>
          <p:nvPr>
            <p:ph type="body" idx="1"/>
          </p:nvPr>
        </p:nvSpPr>
        <p:spPr>
          <a:xfrm>
            <a:off x="755650" y="2493963"/>
            <a:ext cx="7993063" cy="4175125"/>
          </a:xfrm>
        </p:spPr>
        <p:txBody>
          <a:bodyPr/>
          <a:lstStyle/>
          <a:p>
            <a:pPr lvl="0" eaLnBrk="0" hangingPunct="0">
              <a:spcBef>
                <a:spcPct val="0"/>
              </a:spcBef>
              <a:buFont typeface="+mj-lt"/>
              <a:buAutoNum type="arabicPeriod" startAt="5"/>
            </a:pPr>
            <a:r>
              <a:rPr lang="en-US" altLang="en-US" sz="1600" b="0" dirty="0" smtClean="0">
                <a:solidFill>
                  <a:schemeClr val="tx1"/>
                </a:solidFill>
                <a:latin typeface="Arial" panose="020B0604020202020204" pitchFamily="34" charset="0"/>
              </a:rPr>
              <a:t>Attend </a:t>
            </a:r>
            <a:r>
              <a:rPr lang="en-US" altLang="en-US" sz="1600" b="0" dirty="0">
                <a:solidFill>
                  <a:schemeClr val="tx1"/>
                </a:solidFill>
                <a:latin typeface="Arial" panose="020B0604020202020204" pitchFamily="34" charset="0"/>
              </a:rPr>
              <a:t>a public meeting (city council, school board, debate) approved by your counselor where several points of view are given on a single issue. Practice active listening skills and take careful notes of each point of view. Prepare an objective report that includes all points of view that were expressed, and share this with your counselor.</a:t>
            </a:r>
          </a:p>
          <a:p>
            <a:pPr lvl="0" eaLnBrk="0" hangingPunct="0">
              <a:spcBef>
                <a:spcPct val="0"/>
              </a:spcBef>
              <a:buFont typeface="+mj-lt"/>
              <a:buAutoNum type="arabicPeriod" startAt="5"/>
            </a:pPr>
            <a:r>
              <a:rPr lang="en-US" altLang="en-US" sz="1600" b="0" dirty="0">
                <a:solidFill>
                  <a:schemeClr val="tx1"/>
                </a:solidFill>
                <a:latin typeface="Arial" panose="020B0604020202020204" pitchFamily="34" charset="0"/>
              </a:rPr>
              <a:t>With your counselor's approval, develop a plan to teach a skill or inform someone about something. Prepare teaching aids for your plan. Carry out your plan. With your counselor, determine whether the person has learned what you intended.</a:t>
            </a:r>
          </a:p>
          <a:p>
            <a:pPr lvl="0" eaLnBrk="0" hangingPunct="0">
              <a:spcBef>
                <a:spcPct val="0"/>
              </a:spcBef>
              <a:buFont typeface="+mj-lt"/>
              <a:buAutoNum type="arabicPeriod" startAt="5"/>
            </a:pPr>
            <a:r>
              <a:rPr lang="en-US" altLang="en-US" sz="1600" b="0" dirty="0">
                <a:solidFill>
                  <a:schemeClr val="tx1"/>
                </a:solidFill>
                <a:latin typeface="Arial" panose="020B0604020202020204" pitchFamily="34" charset="0"/>
              </a:rPr>
              <a:t>Do ONE of the </a:t>
            </a:r>
            <a:r>
              <a:rPr lang="en-US" altLang="en-US" sz="1600" b="0" dirty="0" smtClean="0">
                <a:solidFill>
                  <a:schemeClr val="tx1"/>
                </a:solidFill>
                <a:latin typeface="Arial" panose="020B0604020202020204" pitchFamily="34" charset="0"/>
              </a:rPr>
              <a:t>following:</a:t>
            </a:r>
          </a:p>
          <a:p>
            <a:pPr lvl="1" eaLnBrk="0" hangingPunct="0">
              <a:spcBef>
                <a:spcPct val="0"/>
              </a:spcBef>
              <a:buFont typeface="+mj-lt"/>
              <a:buAutoNum type="alphaLcPeriod"/>
            </a:pPr>
            <a:r>
              <a:rPr lang="en-US" altLang="en-US" sz="1200" b="0" dirty="0" smtClean="0">
                <a:solidFill>
                  <a:schemeClr val="tx1"/>
                </a:solidFill>
                <a:latin typeface="Arial" panose="020B0604020202020204" pitchFamily="34" charset="0"/>
              </a:rPr>
              <a:t>Write </a:t>
            </a:r>
            <a:r>
              <a:rPr lang="en-US" altLang="en-US" sz="1200" b="0" dirty="0">
                <a:solidFill>
                  <a:schemeClr val="tx1"/>
                </a:solidFill>
                <a:latin typeface="Arial" panose="020B0604020202020204" pitchFamily="34" charset="0"/>
              </a:rPr>
              <a:t>to the editor of a magazine or your local newspaper to express your opinion or share information on any subject you choose. Send your message by fax, email or regular mail. </a:t>
            </a:r>
            <a:endParaRPr lang="en-US" altLang="en-US" sz="1200" b="0" dirty="0" smtClean="0">
              <a:solidFill>
                <a:schemeClr val="tx1"/>
              </a:solidFill>
              <a:latin typeface="Arial" panose="020B0604020202020204" pitchFamily="34" charset="0"/>
            </a:endParaRPr>
          </a:p>
          <a:p>
            <a:pPr lvl="1" eaLnBrk="0" hangingPunct="0">
              <a:spcBef>
                <a:spcPct val="0"/>
              </a:spcBef>
              <a:buFont typeface="+mj-lt"/>
              <a:buAutoNum type="alphaLcPeriod"/>
            </a:pPr>
            <a:r>
              <a:rPr lang="en-US" altLang="en-US" sz="1200" b="0" dirty="0" smtClean="0">
                <a:solidFill>
                  <a:schemeClr val="tx1"/>
                </a:solidFill>
                <a:latin typeface="Arial" panose="020B0604020202020204" pitchFamily="34" charset="0"/>
              </a:rPr>
              <a:t>Create </a:t>
            </a:r>
            <a:r>
              <a:rPr lang="en-US" altLang="en-US" sz="1200" b="0" dirty="0">
                <a:solidFill>
                  <a:schemeClr val="tx1"/>
                </a:solidFill>
                <a:latin typeface="Arial" panose="020B0604020202020204" pitchFamily="34" charset="0"/>
              </a:rPr>
              <a:t>a web page or blog of special interest to you (for instance, your troop or crew, a hobby, or a sport). Include at least three articles or entries and one photograph or illustration, and one link to some other web page or blog that would be helpful to someone who visits the web page or blog you have created. It is not necessary to post your web page or blog to the internet, but if you decide to do so, you must first share it with your parents and counselor and get their permission. </a:t>
            </a:r>
            <a:endParaRPr lang="en-US" altLang="en-US" sz="1200" b="0" dirty="0" smtClean="0">
              <a:solidFill>
                <a:schemeClr val="tx1"/>
              </a:solidFill>
              <a:latin typeface="Arial" panose="020B0604020202020204" pitchFamily="34" charset="0"/>
            </a:endParaRPr>
          </a:p>
          <a:p>
            <a:pPr lvl="1" eaLnBrk="0" hangingPunct="0">
              <a:spcBef>
                <a:spcPct val="0"/>
              </a:spcBef>
              <a:buFont typeface="+mj-lt"/>
              <a:buAutoNum type="alphaLcPeriod"/>
            </a:pPr>
            <a:r>
              <a:rPr lang="en-US" altLang="en-US" sz="1200" b="0" dirty="0" smtClean="0">
                <a:solidFill>
                  <a:schemeClr val="tx1"/>
                </a:solidFill>
                <a:latin typeface="Arial" panose="020B0604020202020204" pitchFamily="34" charset="0"/>
              </a:rPr>
              <a:t>Use </a:t>
            </a:r>
            <a:r>
              <a:rPr lang="en-US" altLang="en-US" sz="1200" b="0" dirty="0">
                <a:solidFill>
                  <a:schemeClr val="tx1"/>
                </a:solidFill>
                <a:latin typeface="Arial" panose="020B0604020202020204" pitchFamily="34" charset="0"/>
              </a:rPr>
              <a:t>desktop publishing to produce a newsletter, brochure, flier or other printed material for your scout troop, class at school, or other group. Include at least one article and one photograph or illustration.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164" y="117426"/>
            <a:ext cx="1358881" cy="1358881"/>
          </a:xfrm>
          <a:prstGeom prst="rect">
            <a:avLst/>
          </a:prstGeom>
        </p:spPr>
      </p:pic>
    </p:spTree>
    <p:extLst>
      <p:ext uri="{BB962C8B-B14F-4D97-AF65-F5344CB8AC3E}">
        <p14:creationId xmlns:p14="http://schemas.microsoft.com/office/powerpoint/2010/main" val="5694141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Teaching a Skill</a:t>
            </a:r>
            <a:endParaRPr lang="en-US" dirty="0"/>
          </a:p>
        </p:txBody>
      </p:sp>
      <p:sp>
        <p:nvSpPr>
          <p:cNvPr id="3" name="Content Placeholder 2"/>
          <p:cNvSpPr>
            <a:spLocks noGrp="1"/>
          </p:cNvSpPr>
          <p:nvPr>
            <p:ph idx="1"/>
          </p:nvPr>
        </p:nvSpPr>
        <p:spPr>
          <a:xfrm>
            <a:off x="1825624" y="1600200"/>
            <a:ext cx="7139657" cy="4853930"/>
          </a:xfrm>
        </p:spPr>
        <p:txBody>
          <a:bodyPr/>
          <a:lstStyle/>
          <a:p>
            <a:r>
              <a:rPr lang="en-US" sz="2200" b="0" dirty="0"/>
              <a:t>The EDGE method is a four step method for teaching a skill:</a:t>
            </a:r>
          </a:p>
          <a:p>
            <a:pPr lvl="1"/>
            <a:r>
              <a:rPr lang="en-US" dirty="0" smtClean="0"/>
              <a:t>Explain</a:t>
            </a:r>
          </a:p>
          <a:p>
            <a:pPr lvl="2"/>
            <a:r>
              <a:rPr lang="en-US" sz="1600" b="0" dirty="0"/>
              <a:t>First explain what you will be doing. Tell them the steps involved. Visual aids might be helpful for this step. Use questions to gauge their </a:t>
            </a:r>
            <a:r>
              <a:rPr lang="en-US" sz="1600" b="0" dirty="0" smtClean="0"/>
              <a:t>understanding.</a:t>
            </a:r>
            <a:endParaRPr lang="en-US" sz="1600" b="0" dirty="0"/>
          </a:p>
          <a:p>
            <a:pPr lvl="1"/>
            <a:r>
              <a:rPr lang="en-US" dirty="0" smtClean="0"/>
              <a:t>Demonstrate</a:t>
            </a:r>
          </a:p>
          <a:p>
            <a:pPr lvl="2"/>
            <a:r>
              <a:rPr lang="en-US" sz="1600" b="0" dirty="0"/>
              <a:t>Show them how to do the skill. Demonstrate the steps using the actual materials. Describe what you are doing.</a:t>
            </a:r>
          </a:p>
          <a:p>
            <a:pPr lvl="1"/>
            <a:r>
              <a:rPr lang="en-US" dirty="0" smtClean="0"/>
              <a:t>Guide</a:t>
            </a:r>
          </a:p>
          <a:p>
            <a:pPr lvl="2"/>
            <a:r>
              <a:rPr lang="en-US" sz="1600" b="0" dirty="0"/>
              <a:t>Let them practice the skill. Guide and coach them as they try to do it themselves. This step will take the most time.</a:t>
            </a:r>
          </a:p>
          <a:p>
            <a:pPr lvl="1"/>
            <a:r>
              <a:rPr lang="en-US" dirty="0" smtClean="0"/>
              <a:t>Enable</a:t>
            </a:r>
            <a:endParaRPr lang="en-US" dirty="0"/>
          </a:p>
          <a:p>
            <a:pPr lvl="2"/>
            <a:r>
              <a:rPr lang="en-US" sz="1600" b="0" dirty="0"/>
              <a:t>Enable them by letting them do the skill themselves without any intervention.</a:t>
            </a:r>
          </a:p>
        </p:txBody>
      </p:sp>
    </p:spTree>
    <p:extLst>
      <p:ext uri="{BB962C8B-B14F-4D97-AF65-F5344CB8AC3E}">
        <p14:creationId xmlns:p14="http://schemas.microsoft.com/office/powerpoint/2010/main" val="37939714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Teaching a Skill</a:t>
            </a:r>
            <a:endParaRPr lang="en-US" dirty="0"/>
          </a:p>
        </p:txBody>
      </p:sp>
      <p:sp>
        <p:nvSpPr>
          <p:cNvPr id="3" name="Content Placeholder 2"/>
          <p:cNvSpPr>
            <a:spLocks noGrp="1"/>
          </p:cNvSpPr>
          <p:nvPr>
            <p:ph idx="1"/>
          </p:nvPr>
        </p:nvSpPr>
        <p:spPr>
          <a:xfrm>
            <a:off x="1835150" y="3429794"/>
            <a:ext cx="6923088" cy="3274020"/>
          </a:xfrm>
        </p:spPr>
        <p:txBody>
          <a:bodyPr/>
          <a:lstStyle/>
          <a:p>
            <a:r>
              <a:rPr lang="en-US" sz="2400" b="0" dirty="0"/>
              <a:t>Example of </a:t>
            </a:r>
            <a:r>
              <a:rPr lang="en-US" sz="2400" b="0" dirty="0" smtClean="0"/>
              <a:t>Teaching by the EDGE method:</a:t>
            </a:r>
            <a:endParaRPr lang="en-US" sz="2400" b="0" dirty="0"/>
          </a:p>
          <a:p>
            <a:pPr lvl="1"/>
            <a:r>
              <a:rPr lang="en-US" sz="2000" b="0" dirty="0" smtClean="0"/>
              <a:t>How to make a </a:t>
            </a:r>
            <a:r>
              <a:rPr lang="en-US" sz="2000" b="0" dirty="0"/>
              <a:t>paper </a:t>
            </a:r>
            <a:r>
              <a:rPr lang="en-US" sz="2000" b="0" dirty="0" smtClean="0"/>
              <a:t>airplane.</a:t>
            </a:r>
            <a:endParaRPr lang="en-US" sz="2000" b="0" dirty="0"/>
          </a:p>
          <a:p>
            <a:pPr lvl="2"/>
            <a:r>
              <a:rPr lang="en-US" sz="1600" dirty="0"/>
              <a:t>Explain:</a:t>
            </a:r>
            <a:r>
              <a:rPr lang="en-US" sz="1600" b="0" dirty="0"/>
              <a:t> </a:t>
            </a:r>
            <a:r>
              <a:rPr lang="en-US" sz="1600" b="0" dirty="0" smtClean="0"/>
              <a:t>Verbally provide the instructions on how to </a:t>
            </a:r>
            <a:r>
              <a:rPr lang="en-US" sz="1600" b="0" dirty="0"/>
              <a:t>make a paper airplane.</a:t>
            </a:r>
          </a:p>
          <a:p>
            <a:pPr lvl="2"/>
            <a:r>
              <a:rPr lang="en-US" sz="1600" dirty="0"/>
              <a:t>Demonstrate:</a:t>
            </a:r>
            <a:r>
              <a:rPr lang="en-US" sz="1600" b="0" dirty="0"/>
              <a:t> </a:t>
            </a:r>
            <a:r>
              <a:rPr lang="en-US" sz="1600" b="0" dirty="0" smtClean="0"/>
              <a:t>Using a </a:t>
            </a:r>
            <a:r>
              <a:rPr lang="en-US" sz="1600" b="0" dirty="0"/>
              <a:t>piece of </a:t>
            </a:r>
            <a:r>
              <a:rPr lang="en-US" sz="1600" b="0" dirty="0" smtClean="0"/>
              <a:t>paper, show </a:t>
            </a:r>
            <a:r>
              <a:rPr lang="en-US" sz="1600" b="0" dirty="0"/>
              <a:t>how to make the paper airplane.</a:t>
            </a:r>
          </a:p>
          <a:p>
            <a:pPr lvl="2"/>
            <a:r>
              <a:rPr lang="en-US" sz="1600" dirty="0"/>
              <a:t>Guide:</a:t>
            </a:r>
            <a:r>
              <a:rPr lang="en-US" sz="1600" b="0" dirty="0"/>
              <a:t> </a:t>
            </a:r>
            <a:r>
              <a:rPr lang="en-US" sz="1600" b="0" dirty="0" smtClean="0"/>
              <a:t>Give </a:t>
            </a:r>
            <a:r>
              <a:rPr lang="en-US" sz="1600" b="0" dirty="0"/>
              <a:t>each </a:t>
            </a:r>
            <a:r>
              <a:rPr lang="en-US" sz="1600" b="0" dirty="0" smtClean="0"/>
              <a:t>participant </a:t>
            </a:r>
            <a:r>
              <a:rPr lang="en-US" sz="1600" b="0" dirty="0"/>
              <a:t>a piece of paper and </a:t>
            </a:r>
            <a:r>
              <a:rPr lang="en-US" sz="1600" b="0" dirty="0" smtClean="0"/>
              <a:t>describe </a:t>
            </a:r>
            <a:r>
              <a:rPr lang="en-US" sz="1600" b="0" dirty="0"/>
              <a:t>each step. As </a:t>
            </a:r>
            <a:r>
              <a:rPr lang="en-US" sz="1600" b="0" dirty="0" smtClean="0"/>
              <a:t>each step is described, the participants do </a:t>
            </a:r>
            <a:r>
              <a:rPr lang="en-US" sz="1600" b="0" dirty="0"/>
              <a:t>it with their </a:t>
            </a:r>
            <a:r>
              <a:rPr lang="en-US" sz="1600" b="0" dirty="0" smtClean="0"/>
              <a:t>piece </a:t>
            </a:r>
            <a:r>
              <a:rPr lang="en-US" sz="1600" b="0" dirty="0"/>
              <a:t>of paper.</a:t>
            </a:r>
          </a:p>
          <a:p>
            <a:pPr lvl="2"/>
            <a:r>
              <a:rPr lang="en-US" sz="1600" dirty="0"/>
              <a:t>Enable:</a:t>
            </a:r>
            <a:r>
              <a:rPr lang="en-US" sz="1600" b="0" dirty="0"/>
              <a:t> </a:t>
            </a:r>
            <a:r>
              <a:rPr lang="en-US" sz="1600" b="0" dirty="0" smtClean="0"/>
              <a:t>Give each participant </a:t>
            </a:r>
            <a:r>
              <a:rPr lang="en-US" sz="1600" b="0" dirty="0"/>
              <a:t>another piece of paper and </a:t>
            </a:r>
            <a:r>
              <a:rPr lang="en-US" sz="1600" b="0" dirty="0" smtClean="0"/>
              <a:t>have </a:t>
            </a:r>
            <a:r>
              <a:rPr lang="en-US" sz="1600" b="0" dirty="0"/>
              <a:t>them </a:t>
            </a:r>
            <a:r>
              <a:rPr lang="en-US" sz="1600" b="0" dirty="0" smtClean="0"/>
              <a:t>make </a:t>
            </a:r>
            <a:r>
              <a:rPr lang="en-US" sz="1600" b="0" dirty="0"/>
              <a:t>a paper airplane on their own.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7400" y="1275226"/>
            <a:ext cx="4068738" cy="2125756"/>
          </a:xfrm>
          <a:prstGeom prst="rect">
            <a:avLst/>
          </a:prstGeom>
        </p:spPr>
      </p:pic>
    </p:spTree>
    <p:extLst>
      <p:ext uri="{BB962C8B-B14F-4D97-AF65-F5344CB8AC3E}">
        <p14:creationId xmlns:p14="http://schemas.microsoft.com/office/powerpoint/2010/main" val="29661190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1895475" y="274638"/>
            <a:ext cx="6853238" cy="1143000"/>
          </a:xfrm>
        </p:spPr>
        <p:txBody>
          <a:bodyPr/>
          <a:lstStyle/>
          <a:p>
            <a:r>
              <a:rPr lang="en-US" dirty="0" smtClean="0"/>
              <a:t>Requirement 7</a:t>
            </a:r>
            <a:endParaRPr lang="en-US" dirty="0"/>
          </a:p>
        </p:txBody>
      </p:sp>
      <p:sp>
        <p:nvSpPr>
          <p:cNvPr id="364547" name="Rectangle 3"/>
          <p:cNvSpPr>
            <a:spLocks noGrp="1" noChangeArrowheads="1"/>
          </p:cNvSpPr>
          <p:nvPr>
            <p:ph type="body" idx="1"/>
          </p:nvPr>
        </p:nvSpPr>
        <p:spPr>
          <a:xfrm>
            <a:off x="1895475" y="1600200"/>
            <a:ext cx="6853238" cy="4527550"/>
          </a:xfrm>
        </p:spPr>
        <p:txBody>
          <a:bodyPr/>
          <a:lstStyle/>
          <a:p>
            <a:pPr marL="0" lvl="0" indent="0" eaLnBrk="0" hangingPunct="0">
              <a:spcBef>
                <a:spcPct val="0"/>
              </a:spcBef>
              <a:buNone/>
            </a:pPr>
            <a:r>
              <a:rPr lang="en-US" altLang="en-US" sz="1600" b="0" dirty="0">
                <a:solidFill>
                  <a:schemeClr val="tx1"/>
                </a:solidFill>
                <a:latin typeface="Arial" panose="020B0604020202020204" pitchFamily="34" charset="0"/>
              </a:rPr>
              <a:t>Do ONE of the following:</a:t>
            </a:r>
          </a:p>
          <a:p>
            <a:pPr lvl="1" eaLnBrk="0" hangingPunct="0">
              <a:spcBef>
                <a:spcPct val="0"/>
              </a:spcBef>
              <a:buFont typeface="+mj-lt"/>
              <a:buAutoNum type="alphaLcPeriod"/>
            </a:pPr>
            <a:r>
              <a:rPr lang="en-US" altLang="en-US" sz="1200" b="0" dirty="0">
                <a:solidFill>
                  <a:srgbClr val="D90000"/>
                </a:solidFill>
                <a:latin typeface="Arial" panose="020B0604020202020204" pitchFamily="34" charset="0"/>
              </a:rPr>
              <a:t>Write to the editor of a magazine or your local newspaper to express your opinion or share information on any subject you choose. Send your message by fax, email or regular mail. </a:t>
            </a:r>
          </a:p>
          <a:p>
            <a:pPr lvl="1" eaLnBrk="0" hangingPunct="0">
              <a:spcBef>
                <a:spcPct val="0"/>
              </a:spcBef>
              <a:buFont typeface="+mj-lt"/>
              <a:buAutoNum type="alphaLcPeriod"/>
            </a:pPr>
            <a:r>
              <a:rPr lang="en-US" altLang="en-US" sz="1200" b="0" dirty="0">
                <a:solidFill>
                  <a:schemeClr val="tx1"/>
                </a:solidFill>
                <a:latin typeface="Arial" panose="020B0604020202020204" pitchFamily="34" charset="0"/>
              </a:rPr>
              <a:t>Create a web page or blog of special interest to you (for instance, your troop or crew, a hobby, or a sport). Include at least three articles or entries and one photograph or illustration, and one link to some other web page or blog that would be helpful to someone who visits the web page or blog you have created. It is not necessary to post your web page or blog to the internet, but if you decide to do so, you must first share it with your parents and counselor and get their permission. </a:t>
            </a:r>
          </a:p>
          <a:p>
            <a:pPr lvl="1" eaLnBrk="0" hangingPunct="0">
              <a:spcBef>
                <a:spcPct val="0"/>
              </a:spcBef>
              <a:buFont typeface="+mj-lt"/>
              <a:buAutoNum type="alphaLcPeriod"/>
            </a:pPr>
            <a:r>
              <a:rPr lang="en-US" altLang="en-US" sz="1200" b="0" dirty="0">
                <a:solidFill>
                  <a:schemeClr val="tx1"/>
                </a:solidFill>
                <a:latin typeface="Arial" panose="020B0604020202020204" pitchFamily="34" charset="0"/>
              </a:rPr>
              <a:t>Use desktop publishing to produce a newsletter, brochure, flier or other printed material for your scout troop, class at school, or other group. Include at least one article and one photograph or illustration.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314" y="166697"/>
            <a:ext cx="1358881" cy="1358881"/>
          </a:xfrm>
          <a:prstGeom prst="rect">
            <a:avLst/>
          </a:prstGeom>
        </p:spPr>
      </p:pic>
      <p:pic>
        <p:nvPicPr>
          <p:cNvPr id="6" name="Picture 5"/>
          <p:cNvPicPr>
            <a:picLocks noChangeAspect="1"/>
          </p:cNvPicPr>
          <p:nvPr/>
        </p:nvPicPr>
        <p:blipFill>
          <a:blip r:embed="rId3"/>
          <a:stretch>
            <a:fillRect/>
          </a:stretch>
        </p:blipFill>
        <p:spPr>
          <a:xfrm>
            <a:off x="3708698" y="4149874"/>
            <a:ext cx="3679664" cy="2453109"/>
          </a:xfrm>
          <a:prstGeom prst="rect">
            <a:avLst/>
          </a:prstGeom>
        </p:spPr>
      </p:pic>
    </p:spTree>
    <p:extLst>
      <p:ext uri="{BB962C8B-B14F-4D97-AF65-F5344CB8AC3E}">
        <p14:creationId xmlns:p14="http://schemas.microsoft.com/office/powerpoint/2010/main" val="18035960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Preparing to Write a Letter to the Editor</a:t>
            </a:r>
            <a:endParaRPr lang="en-US" sz="2800" dirty="0"/>
          </a:p>
        </p:txBody>
      </p:sp>
      <p:sp>
        <p:nvSpPr>
          <p:cNvPr id="5" name="Content Placeholder 4"/>
          <p:cNvSpPr>
            <a:spLocks noGrp="1"/>
          </p:cNvSpPr>
          <p:nvPr>
            <p:ph sz="half" idx="1"/>
          </p:nvPr>
        </p:nvSpPr>
        <p:spPr>
          <a:xfrm>
            <a:off x="1825625" y="1269554"/>
            <a:ext cx="3384550" cy="5472608"/>
          </a:xfrm>
        </p:spPr>
        <p:txBody>
          <a:bodyPr/>
          <a:lstStyle/>
          <a:p>
            <a:pPr marL="0" indent="0">
              <a:buNone/>
            </a:pPr>
            <a:r>
              <a:rPr lang="en-US" sz="1800" b="0" dirty="0"/>
              <a:t>Decide on the topic and paper. Your letter to the editor can be a response to a number of things. Most likely, it will be a response to a specific article, but your letter could also be a response to an event or issue in your community. </a:t>
            </a:r>
            <a:endParaRPr lang="en-US" sz="1800" b="0" dirty="0" smtClean="0"/>
          </a:p>
          <a:p>
            <a:r>
              <a:rPr lang="en-US" sz="1600" b="0" dirty="0" smtClean="0"/>
              <a:t>It's </a:t>
            </a:r>
            <a:r>
              <a:rPr lang="en-US" sz="1600" b="0" dirty="0"/>
              <a:t>best to respond to a particular article that was published by the newspaper. Then, your letter will be more likely to be chosen for publication, and always be ready for rejection.</a:t>
            </a:r>
          </a:p>
          <a:p>
            <a:r>
              <a:rPr lang="en-US" sz="1600" b="0" dirty="0"/>
              <a:t>If you are responding to a community event or issue, your local newspaper is likely to be the most appropriate venue for your letter to the editor.</a:t>
            </a:r>
          </a:p>
          <a:p>
            <a:endParaRPr lang="en-US" sz="1800" b="0" dirty="0"/>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61769" y="1269554"/>
            <a:ext cx="3679408" cy="3050648"/>
          </a:xfrm>
          <a:prstGeom prst="rect">
            <a:avLst/>
          </a:prstGeom>
        </p:spPr>
      </p:pic>
    </p:spTree>
    <p:extLst>
      <p:ext uri="{BB962C8B-B14F-4D97-AF65-F5344CB8AC3E}">
        <p14:creationId xmlns:p14="http://schemas.microsoft.com/office/powerpoint/2010/main" val="15782998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Preparing to Write a Letter to the Editor</a:t>
            </a:r>
          </a:p>
        </p:txBody>
      </p:sp>
      <p:sp>
        <p:nvSpPr>
          <p:cNvPr id="6" name="Content Placeholder 5"/>
          <p:cNvSpPr>
            <a:spLocks noGrp="1"/>
          </p:cNvSpPr>
          <p:nvPr>
            <p:ph sz="half" idx="2"/>
          </p:nvPr>
        </p:nvSpPr>
        <p:spPr/>
        <p:txBody>
          <a:bodyPr/>
          <a:lstStyle/>
          <a:p>
            <a:pPr marL="0" indent="0">
              <a:buNone/>
            </a:pPr>
            <a:r>
              <a:rPr lang="en-US" sz="1800" b="0" dirty="0"/>
              <a:t>Before you start writing your own letter, you should read through other letters to the editor of the paper you've chosen to get inspiration. </a:t>
            </a:r>
          </a:p>
          <a:p>
            <a:r>
              <a:rPr lang="en-US" sz="1600" b="0" dirty="0" smtClean="0"/>
              <a:t>Each </a:t>
            </a:r>
            <a:r>
              <a:rPr lang="en-US" sz="1600" b="0" dirty="0"/>
              <a:t>paper's letters will differ slightly in form, style, tone, and even in length. </a:t>
            </a:r>
            <a:endParaRPr lang="en-US" sz="1600" b="0" dirty="0" smtClean="0"/>
          </a:p>
          <a:p>
            <a:r>
              <a:rPr lang="en-US" sz="1600" b="0" dirty="0" smtClean="0"/>
              <a:t>Read </a:t>
            </a:r>
            <a:r>
              <a:rPr lang="en-US" sz="1600" b="0" dirty="0"/>
              <a:t>these letters to get a better idea of how to phrase your letters and to see what appeals to the editors of that paper.</a:t>
            </a:r>
          </a:p>
        </p:txBody>
      </p:sp>
      <p:pic>
        <p:nvPicPr>
          <p:cNvPr id="7" name="Content Placeholder 6"/>
          <p:cNvPicPr>
            <a:picLocks noGrp="1" noChangeAspect="1"/>
          </p:cNvPicPr>
          <p:nvPr>
            <p:ph sz="half" idx="1"/>
          </p:nvPr>
        </p:nvPicPr>
        <p:blipFill>
          <a:blip r:embed="rId2"/>
          <a:stretch>
            <a:fillRect/>
          </a:stretch>
        </p:blipFill>
        <p:spPr>
          <a:xfrm>
            <a:off x="1835150" y="1701602"/>
            <a:ext cx="3384550" cy="2538412"/>
          </a:xfrm>
          <a:prstGeom prst="rect">
            <a:avLst/>
          </a:prstGeom>
        </p:spPr>
      </p:pic>
    </p:spTree>
    <p:extLst>
      <p:ext uri="{BB962C8B-B14F-4D97-AF65-F5344CB8AC3E}">
        <p14:creationId xmlns:p14="http://schemas.microsoft.com/office/powerpoint/2010/main" val="29002682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Preparing to Write a Letter to the Editor</a:t>
            </a:r>
          </a:p>
        </p:txBody>
      </p:sp>
      <p:sp>
        <p:nvSpPr>
          <p:cNvPr id="5" name="Content Placeholder 4"/>
          <p:cNvSpPr>
            <a:spLocks noGrp="1"/>
          </p:cNvSpPr>
          <p:nvPr>
            <p:ph sz="half" idx="1"/>
          </p:nvPr>
        </p:nvSpPr>
        <p:spPr>
          <a:xfrm>
            <a:off x="1825625" y="1600200"/>
            <a:ext cx="3611266" cy="5069954"/>
          </a:xfrm>
        </p:spPr>
        <p:txBody>
          <a:bodyPr/>
          <a:lstStyle/>
          <a:p>
            <a:pPr marL="0" indent="0">
              <a:buNone/>
            </a:pPr>
            <a:r>
              <a:rPr lang="en-US" sz="1800" b="0" dirty="0"/>
              <a:t>Most papers will have guidelines for the types of letters they will publish.</a:t>
            </a:r>
            <a:endParaRPr lang="en-US" sz="1800" b="0" baseline="30000" dirty="0"/>
          </a:p>
          <a:p>
            <a:r>
              <a:rPr lang="en-US" sz="1600" b="0" dirty="0" smtClean="0"/>
              <a:t>Most </a:t>
            </a:r>
            <a:r>
              <a:rPr lang="en-US" sz="1600" b="0" dirty="0"/>
              <a:t>papers have rules regarding the letter's length. </a:t>
            </a:r>
            <a:endParaRPr lang="en-US" sz="1600" b="0" dirty="0" smtClean="0"/>
          </a:p>
          <a:p>
            <a:r>
              <a:rPr lang="en-US" sz="1600" b="0" dirty="0" smtClean="0"/>
              <a:t>They </a:t>
            </a:r>
            <a:r>
              <a:rPr lang="en-US" sz="1600" b="0" dirty="0"/>
              <a:t>also typically ask that you include your name and contact information for verification. </a:t>
            </a:r>
            <a:endParaRPr lang="en-US" sz="1600" b="0" dirty="0" smtClean="0"/>
          </a:p>
          <a:p>
            <a:r>
              <a:rPr lang="en-US" sz="1600" b="0" dirty="0" smtClean="0"/>
              <a:t>Make </a:t>
            </a:r>
            <a:r>
              <a:rPr lang="en-US" sz="1600" b="0" dirty="0"/>
              <a:t>sure to read these guidelines before you send off your work. </a:t>
            </a:r>
            <a:endParaRPr lang="en-US" sz="1600" b="0" dirty="0" smtClean="0"/>
          </a:p>
          <a:p>
            <a:r>
              <a:rPr lang="en-US" sz="1600" b="0" dirty="0" smtClean="0"/>
              <a:t>If </a:t>
            </a:r>
            <a:r>
              <a:rPr lang="en-US" sz="1600" b="0" dirty="0"/>
              <a:t>you can't find the guidelines for submitting letters, call the publication to ask.</a:t>
            </a:r>
          </a:p>
          <a:p>
            <a:endParaRPr lang="en-US" sz="1800" b="0" dirty="0"/>
          </a:p>
        </p:txBody>
      </p:sp>
      <p:pic>
        <p:nvPicPr>
          <p:cNvPr id="4" name="Content Placeholder 3"/>
          <p:cNvPicPr>
            <a:picLocks noGrp="1" noChangeAspect="1"/>
          </p:cNvPicPr>
          <p:nvPr>
            <p:ph sz="half" idx="2"/>
          </p:nvPr>
        </p:nvPicPr>
        <p:blipFill>
          <a:blip r:embed="rId2"/>
          <a:stretch>
            <a:fillRect/>
          </a:stretch>
        </p:blipFill>
        <p:spPr>
          <a:xfrm>
            <a:off x="5414649" y="1701602"/>
            <a:ext cx="3552395" cy="2664296"/>
          </a:xfrm>
          <a:prstGeom prst="rect">
            <a:avLst/>
          </a:prstGeom>
        </p:spPr>
      </p:pic>
    </p:spTree>
    <p:extLst>
      <p:ext uri="{BB962C8B-B14F-4D97-AF65-F5344CB8AC3E}">
        <p14:creationId xmlns:p14="http://schemas.microsoft.com/office/powerpoint/2010/main" val="41406995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Preparing to Write a Letter to the Editor</a:t>
            </a:r>
          </a:p>
        </p:txBody>
      </p:sp>
      <p:pic>
        <p:nvPicPr>
          <p:cNvPr id="3" name="Content Placeholder 2"/>
          <p:cNvPicPr>
            <a:picLocks noGrp="1" noChangeAspect="1"/>
          </p:cNvPicPr>
          <p:nvPr>
            <p:ph sz="half" idx="1"/>
          </p:nvPr>
        </p:nvPicPr>
        <p:blipFill>
          <a:blip r:embed="rId2"/>
          <a:stretch>
            <a:fillRect/>
          </a:stretch>
        </p:blipFill>
        <p:spPr>
          <a:xfrm>
            <a:off x="1900481" y="1341562"/>
            <a:ext cx="3247794" cy="2435845"/>
          </a:xfrm>
          <a:prstGeom prst="rect">
            <a:avLst/>
          </a:prstGeom>
        </p:spPr>
      </p:pic>
      <p:sp>
        <p:nvSpPr>
          <p:cNvPr id="6" name="Content Placeholder 5"/>
          <p:cNvSpPr>
            <a:spLocks noGrp="1"/>
          </p:cNvSpPr>
          <p:nvPr>
            <p:ph sz="half" idx="2"/>
          </p:nvPr>
        </p:nvSpPr>
        <p:spPr>
          <a:xfrm>
            <a:off x="5213606" y="1221614"/>
            <a:ext cx="3888432" cy="5400600"/>
          </a:xfrm>
        </p:spPr>
        <p:txBody>
          <a:bodyPr/>
          <a:lstStyle/>
          <a:p>
            <a:pPr marL="0" indent="0">
              <a:buNone/>
            </a:pPr>
            <a:r>
              <a:rPr lang="en-US" sz="1800" b="0" dirty="0" smtClean="0"/>
              <a:t>Determine </a:t>
            </a:r>
            <a:r>
              <a:rPr lang="en-US" sz="1800" b="0" dirty="0"/>
              <a:t>what you hope to accomplish by writing the letter. Some reasons might </a:t>
            </a:r>
            <a:r>
              <a:rPr lang="en-US" sz="1800" b="0" dirty="0" smtClean="0"/>
              <a:t>include:</a:t>
            </a:r>
          </a:p>
          <a:p>
            <a:r>
              <a:rPr lang="en-US" sz="1600" b="0" dirty="0" smtClean="0"/>
              <a:t>You </a:t>
            </a:r>
            <a:r>
              <a:rPr lang="en-US" sz="1600" b="0" dirty="0"/>
              <a:t>are angry about an issue and you want </a:t>
            </a:r>
            <a:r>
              <a:rPr lang="en-US" sz="1600" b="0" dirty="0" smtClean="0"/>
              <a:t>people to </a:t>
            </a:r>
            <a:r>
              <a:rPr lang="en-US" sz="1600" b="0" dirty="0"/>
              <a:t>know about it.</a:t>
            </a:r>
          </a:p>
          <a:p>
            <a:r>
              <a:rPr lang="en-US" sz="1600" b="0" dirty="0"/>
              <a:t>You want to publicly congratulate or support something or someone in your community.</a:t>
            </a:r>
          </a:p>
          <a:p>
            <a:r>
              <a:rPr lang="en-US" sz="1600" b="0" dirty="0"/>
              <a:t>You want to correct information in an article.</a:t>
            </a:r>
          </a:p>
          <a:p>
            <a:r>
              <a:rPr lang="en-US" sz="1600" b="0" dirty="0"/>
              <a:t>You want to suggest an idea to others.</a:t>
            </a:r>
          </a:p>
          <a:p>
            <a:r>
              <a:rPr lang="en-US" sz="1600" b="0" dirty="0"/>
              <a:t>You want to influence public opinion or persuade others to take action.</a:t>
            </a:r>
          </a:p>
          <a:p>
            <a:r>
              <a:rPr lang="en-US" sz="1600" b="0" dirty="0"/>
              <a:t>You want to influence policymakers or elected officials.</a:t>
            </a:r>
          </a:p>
          <a:p>
            <a:r>
              <a:rPr lang="en-US" sz="1600" b="0" dirty="0"/>
              <a:t>You want to publicize a certain organization's work in connection with a current news issue.</a:t>
            </a:r>
          </a:p>
          <a:p>
            <a:endParaRPr lang="en-US" sz="1800" dirty="0"/>
          </a:p>
        </p:txBody>
      </p:sp>
    </p:spTree>
    <p:extLst>
      <p:ext uri="{BB962C8B-B14F-4D97-AF65-F5344CB8AC3E}">
        <p14:creationId xmlns:p14="http://schemas.microsoft.com/office/powerpoint/2010/main" val="19679415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Preparing to Write a Letter to the Editor</a:t>
            </a:r>
          </a:p>
        </p:txBody>
      </p:sp>
      <p:sp>
        <p:nvSpPr>
          <p:cNvPr id="5" name="Content Placeholder 4"/>
          <p:cNvSpPr>
            <a:spLocks noGrp="1"/>
          </p:cNvSpPr>
          <p:nvPr>
            <p:ph sz="half" idx="1"/>
          </p:nvPr>
        </p:nvSpPr>
        <p:spPr/>
        <p:txBody>
          <a:bodyPr/>
          <a:lstStyle/>
          <a:p>
            <a:pPr marL="0" indent="0">
              <a:buNone/>
            </a:pPr>
            <a:r>
              <a:rPr lang="en-US" sz="1800" b="0" dirty="0" smtClean="0"/>
              <a:t>Make </a:t>
            </a:r>
            <a:r>
              <a:rPr lang="en-US" sz="1800" b="0" dirty="0"/>
              <a:t>sure your letter is timely by sending in your letter shortly after the article in question was published. </a:t>
            </a:r>
            <a:endParaRPr lang="en-US" sz="1800" b="0" dirty="0" smtClean="0"/>
          </a:p>
          <a:p>
            <a:r>
              <a:rPr lang="en-US" sz="1600" b="0" dirty="0" smtClean="0"/>
              <a:t>If </a:t>
            </a:r>
            <a:r>
              <a:rPr lang="en-US" sz="1600" b="0" dirty="0"/>
              <a:t>you're responding to an article in a weekly newspaper, send in your letter in time for it to be published in the next issue. </a:t>
            </a:r>
            <a:endParaRPr lang="en-US" sz="1600" b="0" dirty="0" smtClean="0"/>
          </a:p>
          <a:p>
            <a:r>
              <a:rPr lang="en-US" sz="1600" b="0" dirty="0" smtClean="0"/>
              <a:t>See </a:t>
            </a:r>
            <a:r>
              <a:rPr lang="en-US" sz="1600" b="0" dirty="0"/>
              <a:t>the newspaper's guidelines for the publication deadline.</a:t>
            </a:r>
          </a:p>
          <a:p>
            <a:endParaRPr lang="en-US" sz="1800" b="0" dirty="0"/>
          </a:p>
        </p:txBody>
      </p:sp>
      <p:pic>
        <p:nvPicPr>
          <p:cNvPr id="3" name="Content Placeholder 2"/>
          <p:cNvPicPr>
            <a:picLocks noGrp="1" noChangeAspect="1"/>
          </p:cNvPicPr>
          <p:nvPr>
            <p:ph sz="half" idx="2"/>
          </p:nvPr>
        </p:nvPicPr>
        <p:blipFill>
          <a:blip r:embed="rId2"/>
          <a:stretch>
            <a:fillRect/>
          </a:stretch>
        </p:blipFill>
        <p:spPr>
          <a:xfrm>
            <a:off x="5436890" y="1701602"/>
            <a:ext cx="3386138" cy="2539603"/>
          </a:xfrm>
          <a:prstGeom prst="rect">
            <a:avLst/>
          </a:prstGeom>
        </p:spPr>
      </p:pic>
    </p:spTree>
    <p:extLst>
      <p:ext uri="{BB962C8B-B14F-4D97-AF65-F5344CB8AC3E}">
        <p14:creationId xmlns:p14="http://schemas.microsoft.com/office/powerpoint/2010/main" val="29355835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Beginning Your Letter to the Editor</a:t>
            </a:r>
            <a:endParaRPr lang="en-US" sz="2800" dirty="0"/>
          </a:p>
        </p:txBody>
      </p:sp>
      <p:pic>
        <p:nvPicPr>
          <p:cNvPr id="3" name="Content Placeholder 2"/>
          <p:cNvPicPr>
            <a:picLocks noGrp="1" noChangeAspect="1"/>
          </p:cNvPicPr>
          <p:nvPr>
            <p:ph sz="half" idx="1"/>
          </p:nvPr>
        </p:nvPicPr>
        <p:blipFill>
          <a:blip r:embed="rId2"/>
          <a:stretch>
            <a:fillRect/>
          </a:stretch>
        </p:blipFill>
        <p:spPr>
          <a:xfrm>
            <a:off x="1877219" y="1701602"/>
            <a:ext cx="3384550" cy="2538412"/>
          </a:xfrm>
          <a:prstGeom prst="rect">
            <a:avLst/>
          </a:prstGeom>
        </p:spPr>
      </p:pic>
      <p:sp>
        <p:nvSpPr>
          <p:cNvPr id="6" name="Content Placeholder 5"/>
          <p:cNvSpPr>
            <a:spLocks noGrp="1"/>
          </p:cNvSpPr>
          <p:nvPr>
            <p:ph sz="half" idx="2"/>
          </p:nvPr>
        </p:nvSpPr>
        <p:spPr/>
        <p:txBody>
          <a:bodyPr/>
          <a:lstStyle/>
          <a:p>
            <a:pPr marL="0" indent="0">
              <a:buNone/>
            </a:pPr>
            <a:r>
              <a:rPr lang="en-US" sz="1800" b="0" dirty="0" smtClean="0"/>
              <a:t>Make </a:t>
            </a:r>
            <a:r>
              <a:rPr lang="en-US" sz="1800" b="0" dirty="0"/>
              <a:t>sure to include your full contact information at the top of your letter. </a:t>
            </a:r>
            <a:endParaRPr lang="en-US" sz="1800" b="0" dirty="0" smtClean="0"/>
          </a:p>
          <a:p>
            <a:r>
              <a:rPr lang="en-US" sz="1600" b="0" dirty="0" smtClean="0"/>
              <a:t>This </a:t>
            </a:r>
            <a:r>
              <a:rPr lang="en-US" sz="1600" b="0" dirty="0"/>
              <a:t>will include not only your address, but also your email address, and daytime phone number. </a:t>
            </a:r>
            <a:endParaRPr lang="en-US" sz="1600" b="0" dirty="0" smtClean="0"/>
          </a:p>
          <a:p>
            <a:r>
              <a:rPr lang="en-US" sz="1600" b="0" dirty="0" smtClean="0"/>
              <a:t>If </a:t>
            </a:r>
            <a:r>
              <a:rPr lang="en-US" sz="1600" b="0" dirty="0"/>
              <a:t>your letter is chosen, the editors will use this information to get in touch with you.</a:t>
            </a:r>
          </a:p>
          <a:p>
            <a:r>
              <a:rPr lang="en-US" sz="1600" b="0" dirty="0"/>
              <a:t>If the newspaper has an online submission system, it will likely have a space for you to include this information.</a:t>
            </a:r>
          </a:p>
          <a:p>
            <a:endParaRPr lang="en-US" sz="1800" b="0" dirty="0"/>
          </a:p>
        </p:txBody>
      </p:sp>
    </p:spTree>
    <p:extLst>
      <p:ext uri="{BB962C8B-B14F-4D97-AF65-F5344CB8AC3E}">
        <p14:creationId xmlns:p14="http://schemas.microsoft.com/office/powerpoint/2010/main" val="41654632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Beginning Your Letter to the Editor</a:t>
            </a:r>
          </a:p>
        </p:txBody>
      </p:sp>
      <p:sp>
        <p:nvSpPr>
          <p:cNvPr id="5" name="Content Placeholder 4"/>
          <p:cNvSpPr>
            <a:spLocks noGrp="1"/>
          </p:cNvSpPr>
          <p:nvPr>
            <p:ph sz="half" idx="1"/>
          </p:nvPr>
        </p:nvSpPr>
        <p:spPr/>
        <p:txBody>
          <a:bodyPr/>
          <a:lstStyle/>
          <a:p>
            <a:pPr marL="0" indent="0">
              <a:buNone/>
            </a:pPr>
            <a:r>
              <a:rPr lang="en-US" sz="1800" b="0" dirty="0" smtClean="0"/>
              <a:t>After </a:t>
            </a:r>
            <a:r>
              <a:rPr lang="en-US" sz="1800" b="0" dirty="0"/>
              <a:t>your contact information, leave a blank line and then add the date. </a:t>
            </a:r>
            <a:endParaRPr lang="en-US" sz="1800" b="0" dirty="0" smtClean="0"/>
          </a:p>
          <a:p>
            <a:r>
              <a:rPr lang="en-US" sz="1600" b="0" dirty="0" smtClean="0"/>
              <a:t>Write </a:t>
            </a:r>
            <a:r>
              <a:rPr lang="en-US" sz="1600" b="0" dirty="0"/>
              <a:t>it formally, as you would in a business letter, such as: “Feb 25, 2016.” </a:t>
            </a:r>
          </a:p>
        </p:txBody>
      </p:sp>
      <p:pic>
        <p:nvPicPr>
          <p:cNvPr id="3" name="Content Placeholder 2"/>
          <p:cNvPicPr>
            <a:picLocks noGrp="1" noChangeAspect="1"/>
          </p:cNvPicPr>
          <p:nvPr>
            <p:ph sz="half" idx="2"/>
          </p:nvPr>
        </p:nvPicPr>
        <p:blipFill>
          <a:blip r:embed="rId2"/>
          <a:stretch>
            <a:fillRect/>
          </a:stretch>
        </p:blipFill>
        <p:spPr>
          <a:xfrm>
            <a:off x="5320164" y="1600200"/>
            <a:ext cx="3386138" cy="2539603"/>
          </a:xfrm>
          <a:prstGeom prst="rect">
            <a:avLst/>
          </a:prstGeom>
        </p:spPr>
      </p:pic>
    </p:spTree>
    <p:extLst>
      <p:ext uri="{BB962C8B-B14F-4D97-AF65-F5344CB8AC3E}">
        <p14:creationId xmlns:p14="http://schemas.microsoft.com/office/powerpoint/2010/main" val="4836837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40346" y="1773238"/>
            <a:ext cx="8208367" cy="504825"/>
          </a:xfrm>
        </p:spPr>
        <p:txBody>
          <a:bodyPr/>
          <a:lstStyle/>
          <a:p>
            <a:r>
              <a:rPr lang="en-US" sz="3200" dirty="0" smtClean="0"/>
              <a:t>Communications Merit Badge Requirements</a:t>
            </a:r>
            <a:endParaRPr lang="uk-UA" sz="3200" dirty="0"/>
          </a:p>
        </p:txBody>
      </p:sp>
      <p:sp>
        <p:nvSpPr>
          <p:cNvPr id="36867" name="Rectangle 3"/>
          <p:cNvSpPr>
            <a:spLocks noGrp="1" noChangeArrowheads="1"/>
          </p:cNvSpPr>
          <p:nvPr>
            <p:ph type="body" idx="1"/>
          </p:nvPr>
        </p:nvSpPr>
        <p:spPr>
          <a:xfrm>
            <a:off x="755650" y="2493963"/>
            <a:ext cx="7993063" cy="4175125"/>
          </a:xfrm>
        </p:spPr>
        <p:txBody>
          <a:bodyPr/>
          <a:lstStyle/>
          <a:p>
            <a:pPr marL="228600" lvl="0" indent="-228600" eaLnBrk="0" hangingPunct="0">
              <a:spcBef>
                <a:spcPct val="0"/>
              </a:spcBef>
              <a:buFont typeface="+mj-lt"/>
              <a:buAutoNum type="arabicPeriod" startAt="8"/>
            </a:pPr>
            <a:r>
              <a:rPr lang="en-US" altLang="en-US" sz="1600" b="0" dirty="0" smtClean="0">
                <a:solidFill>
                  <a:schemeClr val="tx1"/>
                </a:solidFill>
                <a:latin typeface="Arial" panose="020B0604020202020204" pitchFamily="34" charset="0"/>
              </a:rPr>
              <a:t>Plan </a:t>
            </a:r>
            <a:r>
              <a:rPr lang="en-US" altLang="en-US" sz="1600" b="0" dirty="0">
                <a:solidFill>
                  <a:schemeClr val="tx1"/>
                </a:solidFill>
                <a:latin typeface="Arial" panose="020B0604020202020204" pitchFamily="34" charset="0"/>
              </a:rPr>
              <a:t>a troop or crew court of honor, campfire program, or interfaith worship service. Have the patrol leaders' council approve it, then write the script and prepare the program. Serve as master of ceremonies. </a:t>
            </a:r>
          </a:p>
          <a:p>
            <a:pPr marL="228600" lvl="0" indent="-228600" eaLnBrk="0" hangingPunct="0">
              <a:spcBef>
                <a:spcPct val="0"/>
              </a:spcBef>
              <a:buFont typeface="+mj-lt"/>
              <a:buAutoNum type="arabicPeriod" startAt="8"/>
            </a:pPr>
            <a:r>
              <a:rPr lang="en-US" altLang="en-US" sz="1600" b="0" dirty="0">
                <a:solidFill>
                  <a:schemeClr val="tx1"/>
                </a:solidFill>
                <a:latin typeface="Arial" panose="020B0604020202020204" pitchFamily="34" charset="0"/>
              </a:rPr>
              <a:t>Find out about three career opportunities in communication. Pick one and find out the education, training, and experience required for this profession. Discuss this with your counselor, and explain why this profession might interest you.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164" y="117426"/>
            <a:ext cx="1358881" cy="1358881"/>
          </a:xfrm>
          <a:prstGeom prst="rect">
            <a:avLst/>
          </a:prstGeom>
        </p:spPr>
      </p:pic>
    </p:spTree>
    <p:extLst>
      <p:ext uri="{BB962C8B-B14F-4D97-AF65-F5344CB8AC3E}">
        <p14:creationId xmlns:p14="http://schemas.microsoft.com/office/powerpoint/2010/main" val="6996914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Beginning Your Letter to the Editor</a:t>
            </a:r>
          </a:p>
        </p:txBody>
      </p:sp>
      <p:pic>
        <p:nvPicPr>
          <p:cNvPr id="7" name="Content Placeholder 6"/>
          <p:cNvPicPr>
            <a:picLocks noGrp="1" noChangeAspect="1"/>
          </p:cNvPicPr>
          <p:nvPr>
            <p:ph sz="half" idx="1"/>
          </p:nvPr>
        </p:nvPicPr>
        <p:blipFill>
          <a:blip r:embed="rId2"/>
          <a:stretch>
            <a:fillRect/>
          </a:stretch>
        </p:blipFill>
        <p:spPr>
          <a:xfrm>
            <a:off x="1877219" y="1701602"/>
            <a:ext cx="3384550" cy="2538412"/>
          </a:xfrm>
          <a:prstGeom prst="rect">
            <a:avLst/>
          </a:prstGeom>
        </p:spPr>
      </p:pic>
      <p:sp>
        <p:nvSpPr>
          <p:cNvPr id="6" name="Content Placeholder 5"/>
          <p:cNvSpPr>
            <a:spLocks noGrp="1"/>
          </p:cNvSpPr>
          <p:nvPr>
            <p:ph sz="half" idx="2"/>
          </p:nvPr>
        </p:nvSpPr>
        <p:spPr/>
        <p:txBody>
          <a:bodyPr/>
          <a:lstStyle/>
          <a:p>
            <a:pPr marL="0" indent="0">
              <a:buNone/>
            </a:pPr>
            <a:r>
              <a:rPr lang="en-US" sz="1800" b="0" dirty="0" smtClean="0"/>
              <a:t>If </a:t>
            </a:r>
            <a:r>
              <a:rPr lang="en-US" sz="1800" b="0" dirty="0"/>
              <a:t>you are writing an email or sending in a physical letter, address the letter as you would a business </a:t>
            </a:r>
            <a:r>
              <a:rPr lang="en-US" sz="1800" b="0" dirty="0" smtClean="0"/>
              <a:t>letter.</a:t>
            </a:r>
          </a:p>
          <a:p>
            <a:r>
              <a:rPr lang="en-US" sz="1600" b="0" dirty="0" smtClean="0"/>
              <a:t>Include </a:t>
            </a:r>
            <a:r>
              <a:rPr lang="en-US" sz="1600" b="0" dirty="0"/>
              <a:t>the recipient's name, position, company, and address. </a:t>
            </a:r>
            <a:endParaRPr lang="en-US" sz="1600" b="0" dirty="0" smtClean="0"/>
          </a:p>
          <a:p>
            <a:r>
              <a:rPr lang="en-US" sz="1600" b="0" dirty="0" smtClean="0"/>
              <a:t>If </a:t>
            </a:r>
            <a:r>
              <a:rPr lang="en-US" sz="1600" b="0" dirty="0"/>
              <a:t>you don't know the editor's name, you can either find it in the newspaper, or you can just write “Editor.” </a:t>
            </a:r>
          </a:p>
        </p:txBody>
      </p:sp>
    </p:spTree>
    <p:extLst>
      <p:ext uri="{BB962C8B-B14F-4D97-AF65-F5344CB8AC3E}">
        <p14:creationId xmlns:p14="http://schemas.microsoft.com/office/powerpoint/2010/main" val="9823824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Beginning Your Letter to the Editor</a:t>
            </a:r>
          </a:p>
        </p:txBody>
      </p:sp>
      <p:sp>
        <p:nvSpPr>
          <p:cNvPr id="5" name="Content Placeholder 4"/>
          <p:cNvSpPr>
            <a:spLocks noGrp="1"/>
          </p:cNvSpPr>
          <p:nvPr>
            <p:ph sz="half" idx="1"/>
          </p:nvPr>
        </p:nvSpPr>
        <p:spPr/>
        <p:txBody>
          <a:bodyPr/>
          <a:lstStyle/>
          <a:p>
            <a:pPr marL="0" indent="0">
              <a:buNone/>
            </a:pPr>
            <a:r>
              <a:rPr lang="en-US" sz="1800" b="0" dirty="0"/>
              <a:t>Write a simple salutation</a:t>
            </a:r>
            <a:r>
              <a:rPr lang="en-US" sz="1800" b="0" dirty="0" smtClean="0"/>
              <a:t>.</a:t>
            </a:r>
          </a:p>
          <a:p>
            <a:r>
              <a:rPr lang="en-US" sz="1600" b="0" dirty="0" smtClean="0"/>
              <a:t>There's </a:t>
            </a:r>
            <a:r>
              <a:rPr lang="en-US" sz="1600" b="0" dirty="0"/>
              <a:t>no need to be fancy here. Just write "To the </a:t>
            </a:r>
            <a:r>
              <a:rPr lang="en-US" sz="1600" b="0" dirty="0" smtClean="0"/>
              <a:t>editor” or </a:t>
            </a:r>
            <a:r>
              <a:rPr lang="en-US" sz="1600" b="0" dirty="0"/>
              <a:t>“Dear Editor.” </a:t>
            </a:r>
            <a:endParaRPr lang="en-US" sz="1600" b="0" dirty="0" smtClean="0"/>
          </a:p>
          <a:p>
            <a:r>
              <a:rPr lang="en-US" sz="1600" b="0" dirty="0" smtClean="0"/>
              <a:t>Follow </a:t>
            </a:r>
            <a:r>
              <a:rPr lang="en-US" sz="1600" b="0" dirty="0"/>
              <a:t>this salutation with a comma or a colon. </a:t>
            </a:r>
          </a:p>
        </p:txBody>
      </p:sp>
      <p:pic>
        <p:nvPicPr>
          <p:cNvPr id="3" name="Content Placeholder 2"/>
          <p:cNvPicPr>
            <a:picLocks noGrp="1" noChangeAspect="1"/>
          </p:cNvPicPr>
          <p:nvPr>
            <p:ph sz="half" idx="2"/>
          </p:nvPr>
        </p:nvPicPr>
        <p:blipFill>
          <a:blip r:embed="rId2"/>
          <a:stretch>
            <a:fillRect/>
          </a:stretch>
        </p:blipFill>
        <p:spPr>
          <a:xfrm>
            <a:off x="5364882" y="1701602"/>
            <a:ext cx="3386138" cy="2539603"/>
          </a:xfrm>
          <a:prstGeom prst="rect">
            <a:avLst/>
          </a:prstGeom>
        </p:spPr>
      </p:pic>
    </p:spTree>
    <p:extLst>
      <p:ext uri="{BB962C8B-B14F-4D97-AF65-F5344CB8AC3E}">
        <p14:creationId xmlns:p14="http://schemas.microsoft.com/office/powerpoint/2010/main" val="9115140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Crafting </a:t>
            </a:r>
            <a:r>
              <a:rPr lang="en-US" sz="2800" dirty="0"/>
              <a:t>Your Letter to the Editor</a:t>
            </a:r>
          </a:p>
        </p:txBody>
      </p:sp>
      <p:pic>
        <p:nvPicPr>
          <p:cNvPr id="3" name="Content Placeholder 2"/>
          <p:cNvPicPr>
            <a:picLocks noGrp="1" noChangeAspect="1"/>
          </p:cNvPicPr>
          <p:nvPr>
            <p:ph sz="half" idx="1"/>
          </p:nvPr>
        </p:nvPicPr>
        <p:blipFill>
          <a:blip r:embed="rId2"/>
          <a:stretch>
            <a:fillRect/>
          </a:stretch>
        </p:blipFill>
        <p:spPr>
          <a:xfrm>
            <a:off x="1857461" y="1701602"/>
            <a:ext cx="3384550" cy="2538412"/>
          </a:xfrm>
          <a:prstGeom prst="rect">
            <a:avLst/>
          </a:prstGeom>
        </p:spPr>
      </p:pic>
      <p:sp>
        <p:nvSpPr>
          <p:cNvPr id="6" name="Content Placeholder 5"/>
          <p:cNvSpPr>
            <a:spLocks noGrp="1"/>
          </p:cNvSpPr>
          <p:nvPr>
            <p:ph sz="half" idx="2"/>
          </p:nvPr>
        </p:nvSpPr>
        <p:spPr/>
        <p:txBody>
          <a:bodyPr/>
          <a:lstStyle/>
          <a:p>
            <a:pPr marL="0" indent="0">
              <a:buNone/>
            </a:pPr>
            <a:r>
              <a:rPr lang="en-US" sz="1800" b="0" dirty="0" smtClean="0"/>
              <a:t>Orient </a:t>
            </a:r>
            <a:r>
              <a:rPr lang="en-US" sz="1800" b="0" dirty="0"/>
              <a:t>your readers as quickly as possibly by stating the name and date of the article that you're responding to. </a:t>
            </a:r>
            <a:endParaRPr lang="en-US" sz="1800" b="0" dirty="0" smtClean="0"/>
          </a:p>
          <a:p>
            <a:r>
              <a:rPr lang="en-US" sz="1600" b="0" dirty="0" smtClean="0"/>
              <a:t>Also</a:t>
            </a:r>
            <a:r>
              <a:rPr lang="en-US" sz="1600" b="0" dirty="0"/>
              <a:t>, include the article's argument. You can do this in just one or two </a:t>
            </a:r>
            <a:r>
              <a:rPr lang="en-US" sz="1600" b="0" dirty="0" smtClean="0"/>
              <a:t>sentences.</a:t>
            </a:r>
            <a:endParaRPr lang="en-US" sz="1800" dirty="0"/>
          </a:p>
        </p:txBody>
      </p:sp>
    </p:spTree>
    <p:extLst>
      <p:ext uri="{BB962C8B-B14F-4D97-AF65-F5344CB8AC3E}">
        <p14:creationId xmlns:p14="http://schemas.microsoft.com/office/powerpoint/2010/main" val="22611172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Crafting Your Letter to the Editor</a:t>
            </a:r>
          </a:p>
        </p:txBody>
      </p:sp>
      <p:sp>
        <p:nvSpPr>
          <p:cNvPr id="5" name="Content Placeholder 4"/>
          <p:cNvSpPr>
            <a:spLocks noGrp="1"/>
          </p:cNvSpPr>
          <p:nvPr>
            <p:ph sz="half" idx="1"/>
          </p:nvPr>
        </p:nvSpPr>
        <p:spPr/>
        <p:txBody>
          <a:bodyPr/>
          <a:lstStyle/>
          <a:p>
            <a:pPr marL="0" indent="0">
              <a:buNone/>
            </a:pPr>
            <a:r>
              <a:rPr lang="en-US" sz="1800" b="0" dirty="0" smtClean="0"/>
              <a:t>After </a:t>
            </a:r>
            <a:r>
              <a:rPr lang="en-US" sz="1800" b="0" dirty="0"/>
              <a:t>you've stated the argument you're responding to, you should clearly state the position you're taking on the issue and why you feel a certain way. </a:t>
            </a:r>
            <a:endParaRPr lang="en-US" sz="1800" b="0" dirty="0" smtClean="0"/>
          </a:p>
          <a:p>
            <a:r>
              <a:rPr lang="en-US" sz="1600" b="0" dirty="0" smtClean="0"/>
              <a:t>If </a:t>
            </a:r>
            <a:r>
              <a:rPr lang="en-US" sz="1600" b="0" dirty="0"/>
              <a:t>your authority relates to the issue in some way, then state your occupation as well. </a:t>
            </a:r>
            <a:endParaRPr lang="en-US" sz="1600" b="0" dirty="0" smtClean="0"/>
          </a:p>
          <a:p>
            <a:r>
              <a:rPr lang="en-US" sz="1600" b="0" dirty="0" smtClean="0"/>
              <a:t>Take </a:t>
            </a:r>
            <a:r>
              <a:rPr lang="en-US" sz="1600" b="0" dirty="0"/>
              <a:t>this time to show why the issue is relevant and important, but remember to be brief. </a:t>
            </a:r>
          </a:p>
        </p:txBody>
      </p:sp>
      <p:pic>
        <p:nvPicPr>
          <p:cNvPr id="3" name="Content Placeholder 2"/>
          <p:cNvPicPr>
            <a:picLocks noGrp="1" noChangeAspect="1"/>
          </p:cNvPicPr>
          <p:nvPr>
            <p:ph sz="half" idx="2"/>
          </p:nvPr>
        </p:nvPicPr>
        <p:blipFill>
          <a:blip r:embed="rId2"/>
          <a:stretch>
            <a:fillRect/>
          </a:stretch>
        </p:blipFill>
        <p:spPr>
          <a:xfrm>
            <a:off x="5436890" y="1600200"/>
            <a:ext cx="3386138" cy="2539603"/>
          </a:xfrm>
          <a:prstGeom prst="rect">
            <a:avLst/>
          </a:prstGeom>
        </p:spPr>
      </p:pic>
    </p:spTree>
    <p:extLst>
      <p:ext uri="{BB962C8B-B14F-4D97-AF65-F5344CB8AC3E}">
        <p14:creationId xmlns:p14="http://schemas.microsoft.com/office/powerpoint/2010/main" val="5952918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Crafting Your Letter to the Editor</a:t>
            </a:r>
          </a:p>
        </p:txBody>
      </p:sp>
      <p:pic>
        <p:nvPicPr>
          <p:cNvPr id="3" name="Content Placeholder 2"/>
          <p:cNvPicPr>
            <a:picLocks noGrp="1" noChangeAspect="1"/>
          </p:cNvPicPr>
          <p:nvPr>
            <p:ph sz="half" idx="1"/>
          </p:nvPr>
        </p:nvPicPr>
        <p:blipFill>
          <a:blip r:embed="rId2"/>
          <a:stretch>
            <a:fillRect/>
          </a:stretch>
        </p:blipFill>
        <p:spPr>
          <a:xfrm>
            <a:off x="1835150" y="1701602"/>
            <a:ext cx="3384550" cy="2538412"/>
          </a:xfrm>
          <a:prstGeom prst="rect">
            <a:avLst/>
          </a:prstGeom>
        </p:spPr>
      </p:pic>
      <p:sp>
        <p:nvSpPr>
          <p:cNvPr id="6" name="Content Placeholder 5"/>
          <p:cNvSpPr>
            <a:spLocks noGrp="1"/>
          </p:cNvSpPr>
          <p:nvPr>
            <p:ph sz="half" idx="2"/>
          </p:nvPr>
        </p:nvSpPr>
        <p:spPr/>
        <p:txBody>
          <a:bodyPr/>
          <a:lstStyle/>
          <a:p>
            <a:pPr marL="0" indent="0">
              <a:buNone/>
            </a:pPr>
            <a:r>
              <a:rPr lang="en-US" sz="1800" b="0" dirty="0" smtClean="0"/>
              <a:t>Your </a:t>
            </a:r>
            <a:r>
              <a:rPr lang="en-US" sz="1800" b="0" dirty="0"/>
              <a:t>letter is too short to cover much ground. </a:t>
            </a:r>
            <a:endParaRPr lang="en-US" sz="1800" b="0" dirty="0" smtClean="0"/>
          </a:p>
          <a:p>
            <a:r>
              <a:rPr lang="en-US" sz="1600" b="0" dirty="0" smtClean="0"/>
              <a:t>Give </a:t>
            </a:r>
            <a:r>
              <a:rPr lang="en-US" sz="1600" b="0" dirty="0"/>
              <a:t>your letter more force by focusing on one issue and providing evidence for that issue.</a:t>
            </a:r>
          </a:p>
        </p:txBody>
      </p:sp>
    </p:spTree>
    <p:extLst>
      <p:ext uri="{BB962C8B-B14F-4D97-AF65-F5344CB8AC3E}">
        <p14:creationId xmlns:p14="http://schemas.microsoft.com/office/powerpoint/2010/main" val="25664059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Crafting Your Letter to the Editor</a:t>
            </a:r>
          </a:p>
        </p:txBody>
      </p:sp>
      <p:sp>
        <p:nvSpPr>
          <p:cNvPr id="5" name="Content Placeholder 4"/>
          <p:cNvSpPr>
            <a:spLocks noGrp="1"/>
          </p:cNvSpPr>
          <p:nvPr>
            <p:ph sz="half" idx="1"/>
          </p:nvPr>
        </p:nvSpPr>
        <p:spPr/>
        <p:txBody>
          <a:bodyPr/>
          <a:lstStyle/>
          <a:p>
            <a:pPr marL="0" indent="0">
              <a:buNone/>
            </a:pPr>
            <a:r>
              <a:rPr lang="en-US" sz="1800" b="0" dirty="0"/>
              <a:t>Make your most important point up front. </a:t>
            </a:r>
            <a:endParaRPr lang="en-US" sz="1800" b="0" dirty="0" smtClean="0"/>
          </a:p>
          <a:p>
            <a:r>
              <a:rPr lang="en-US" sz="1800" b="0" dirty="0" smtClean="0"/>
              <a:t>This </a:t>
            </a:r>
            <a:r>
              <a:rPr lang="en-US" sz="1800" b="0" dirty="0"/>
              <a:t>helps your reader identify exactly what you're arguing from the get-go. </a:t>
            </a:r>
            <a:endParaRPr lang="en-US" sz="1800" b="0" dirty="0" smtClean="0"/>
          </a:p>
          <a:p>
            <a:r>
              <a:rPr lang="en-US" sz="1800" b="0" dirty="0" smtClean="0"/>
              <a:t>If </a:t>
            </a:r>
            <a:r>
              <a:rPr lang="en-US" sz="1800" b="0" dirty="0"/>
              <a:t>your letter is edited, it will be cut from the bottom up. </a:t>
            </a:r>
            <a:endParaRPr lang="en-US" sz="1800" b="0" dirty="0" smtClean="0"/>
          </a:p>
          <a:p>
            <a:r>
              <a:rPr lang="en-US" sz="1800" b="0" dirty="0" smtClean="0"/>
              <a:t>If </a:t>
            </a:r>
            <a:r>
              <a:rPr lang="en-US" sz="1800" b="0" dirty="0"/>
              <a:t>your most important point is at the beginning, it won't get lost in the editing. </a:t>
            </a:r>
          </a:p>
        </p:txBody>
      </p:sp>
      <p:pic>
        <p:nvPicPr>
          <p:cNvPr id="3" name="Content Placeholder 2"/>
          <p:cNvPicPr>
            <a:picLocks noGrp="1" noChangeAspect="1"/>
          </p:cNvPicPr>
          <p:nvPr>
            <p:ph sz="half" idx="2"/>
          </p:nvPr>
        </p:nvPicPr>
        <p:blipFill>
          <a:blip r:embed="rId2"/>
          <a:stretch>
            <a:fillRect/>
          </a:stretch>
        </p:blipFill>
        <p:spPr>
          <a:xfrm>
            <a:off x="5364882" y="1701602"/>
            <a:ext cx="3386138" cy="2539603"/>
          </a:xfrm>
          <a:prstGeom prst="rect">
            <a:avLst/>
          </a:prstGeom>
        </p:spPr>
      </p:pic>
    </p:spTree>
    <p:extLst>
      <p:ext uri="{BB962C8B-B14F-4D97-AF65-F5344CB8AC3E}">
        <p14:creationId xmlns:p14="http://schemas.microsoft.com/office/powerpoint/2010/main" val="35764273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Crafting Your Letter to the Editor</a:t>
            </a:r>
          </a:p>
        </p:txBody>
      </p:sp>
      <p:pic>
        <p:nvPicPr>
          <p:cNvPr id="3" name="Content Placeholder 2"/>
          <p:cNvPicPr>
            <a:picLocks noGrp="1" noChangeAspect="1"/>
          </p:cNvPicPr>
          <p:nvPr>
            <p:ph sz="half" idx="1"/>
          </p:nvPr>
        </p:nvPicPr>
        <p:blipFill>
          <a:blip r:embed="rId2"/>
          <a:stretch>
            <a:fillRect/>
          </a:stretch>
        </p:blipFill>
        <p:spPr>
          <a:xfrm>
            <a:off x="1835150" y="1701602"/>
            <a:ext cx="3384550" cy="2538412"/>
          </a:xfrm>
          <a:prstGeom prst="rect">
            <a:avLst/>
          </a:prstGeom>
        </p:spPr>
      </p:pic>
      <p:sp>
        <p:nvSpPr>
          <p:cNvPr id="6" name="Content Placeholder 5"/>
          <p:cNvSpPr>
            <a:spLocks noGrp="1"/>
          </p:cNvSpPr>
          <p:nvPr>
            <p:ph sz="half" idx="2"/>
          </p:nvPr>
        </p:nvSpPr>
        <p:spPr/>
        <p:txBody>
          <a:bodyPr/>
          <a:lstStyle/>
          <a:p>
            <a:pPr marL="0" indent="0">
              <a:buNone/>
            </a:pPr>
            <a:r>
              <a:rPr lang="en-US" sz="1800" b="0" dirty="0" smtClean="0"/>
              <a:t>Now </a:t>
            </a:r>
            <a:r>
              <a:rPr lang="en-US" sz="1800" b="0" dirty="0"/>
              <a:t>that you've stated your position on an issue, you need to back it up with some facts. </a:t>
            </a:r>
            <a:endParaRPr lang="en-US" sz="1800" b="0" dirty="0" smtClean="0"/>
          </a:p>
          <a:p>
            <a:r>
              <a:rPr lang="en-US" sz="1600" b="0" dirty="0" smtClean="0"/>
              <a:t>Here </a:t>
            </a:r>
            <a:r>
              <a:rPr lang="en-US" sz="1600" b="0" dirty="0"/>
              <a:t>are some great ways to provide </a:t>
            </a:r>
            <a:r>
              <a:rPr lang="en-US" sz="1600" b="0" dirty="0" smtClean="0"/>
              <a:t>evidence:</a:t>
            </a:r>
          </a:p>
          <a:p>
            <a:pPr lvl="1"/>
            <a:r>
              <a:rPr lang="en-US" sz="1600" b="0" dirty="0" smtClean="0"/>
              <a:t>Use </a:t>
            </a:r>
            <a:r>
              <a:rPr lang="en-US" sz="1600" b="0" dirty="0"/>
              <a:t>recent events in your state or community as evidence.</a:t>
            </a:r>
          </a:p>
          <a:p>
            <a:pPr lvl="1"/>
            <a:r>
              <a:rPr lang="en-US" sz="1600" b="0" dirty="0"/>
              <a:t>Use statistics, data, or survey results.</a:t>
            </a:r>
          </a:p>
          <a:p>
            <a:pPr lvl="1"/>
            <a:r>
              <a:rPr lang="en-US" sz="1600" b="0" dirty="0"/>
              <a:t>Tell a personal story that tells a larger point.</a:t>
            </a:r>
          </a:p>
          <a:p>
            <a:pPr lvl="1"/>
            <a:r>
              <a:rPr lang="en-US" sz="1600" b="0" dirty="0"/>
              <a:t>Use current events in politics for support.</a:t>
            </a:r>
          </a:p>
          <a:p>
            <a:endParaRPr lang="en-US" sz="1800" dirty="0"/>
          </a:p>
        </p:txBody>
      </p:sp>
    </p:spTree>
    <p:extLst>
      <p:ext uri="{BB962C8B-B14F-4D97-AF65-F5344CB8AC3E}">
        <p14:creationId xmlns:p14="http://schemas.microsoft.com/office/powerpoint/2010/main" val="428182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Crafting Your Letter to the Editor</a:t>
            </a:r>
          </a:p>
        </p:txBody>
      </p:sp>
      <p:sp>
        <p:nvSpPr>
          <p:cNvPr id="5" name="Content Placeholder 4"/>
          <p:cNvSpPr>
            <a:spLocks noGrp="1"/>
          </p:cNvSpPr>
          <p:nvPr>
            <p:ph sz="half" idx="1"/>
          </p:nvPr>
        </p:nvSpPr>
        <p:spPr/>
        <p:txBody>
          <a:bodyPr/>
          <a:lstStyle/>
          <a:p>
            <a:pPr marL="0" indent="0">
              <a:buNone/>
            </a:pPr>
            <a:r>
              <a:rPr lang="en-US" sz="1800" b="0" dirty="0" smtClean="0"/>
              <a:t>To </a:t>
            </a:r>
            <a:r>
              <a:rPr lang="en-US" sz="1800" b="0" dirty="0"/>
              <a:t>make your point relevant, use a personal story. </a:t>
            </a:r>
            <a:endParaRPr lang="en-US" sz="1800" b="0" dirty="0" smtClean="0"/>
          </a:p>
          <a:p>
            <a:r>
              <a:rPr lang="en-US" sz="1600" b="0" dirty="0" smtClean="0"/>
              <a:t>Readers </a:t>
            </a:r>
            <a:r>
              <a:rPr lang="en-US" sz="1600" b="0" dirty="0"/>
              <a:t>can more easily recognize the impact that news can have on a person when that person shares a personal story.</a:t>
            </a:r>
          </a:p>
        </p:txBody>
      </p:sp>
      <p:pic>
        <p:nvPicPr>
          <p:cNvPr id="3" name="Content Placeholder 2"/>
          <p:cNvPicPr>
            <a:picLocks noGrp="1" noChangeAspect="1"/>
          </p:cNvPicPr>
          <p:nvPr>
            <p:ph sz="half" idx="2"/>
          </p:nvPr>
        </p:nvPicPr>
        <p:blipFill>
          <a:blip r:embed="rId2"/>
          <a:stretch>
            <a:fillRect/>
          </a:stretch>
        </p:blipFill>
        <p:spPr>
          <a:xfrm>
            <a:off x="5364882" y="1701602"/>
            <a:ext cx="3386138" cy="2539603"/>
          </a:xfrm>
          <a:prstGeom prst="rect">
            <a:avLst/>
          </a:prstGeom>
        </p:spPr>
      </p:pic>
    </p:spTree>
    <p:extLst>
      <p:ext uri="{BB962C8B-B14F-4D97-AF65-F5344CB8AC3E}">
        <p14:creationId xmlns:p14="http://schemas.microsoft.com/office/powerpoint/2010/main" val="35184800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Crafting Your Letter to the Editor</a:t>
            </a:r>
          </a:p>
        </p:txBody>
      </p:sp>
      <p:sp>
        <p:nvSpPr>
          <p:cNvPr id="5" name="Content Placeholder 4"/>
          <p:cNvSpPr>
            <a:spLocks noGrp="1"/>
          </p:cNvSpPr>
          <p:nvPr>
            <p:ph sz="half" idx="1"/>
          </p:nvPr>
        </p:nvSpPr>
        <p:spPr/>
        <p:txBody>
          <a:bodyPr/>
          <a:lstStyle/>
          <a:p>
            <a:pPr marL="0" indent="0">
              <a:buNone/>
            </a:pPr>
            <a:r>
              <a:rPr lang="en-US" sz="1800" b="0" dirty="0"/>
              <a:t>Once you've provided evidence for your point of view, end the letter by saying what can be done to address the issue. </a:t>
            </a:r>
          </a:p>
          <a:p>
            <a:r>
              <a:rPr lang="en-US" sz="1600" b="0" dirty="0"/>
              <a:t>Perhaps just raising awareness of the issue in the community is enough, but there may be other things that people can do to address the issue and get involved. </a:t>
            </a:r>
          </a:p>
          <a:p>
            <a:pPr lvl="1"/>
            <a:endParaRPr lang="en-US" sz="1200" dirty="0"/>
          </a:p>
          <a:p>
            <a:endParaRPr lang="en-US" sz="1800" dirty="0"/>
          </a:p>
        </p:txBody>
      </p:sp>
      <p:sp>
        <p:nvSpPr>
          <p:cNvPr id="6" name="Content Placeholder 5"/>
          <p:cNvSpPr>
            <a:spLocks noGrp="1"/>
          </p:cNvSpPr>
          <p:nvPr>
            <p:ph sz="half" idx="2"/>
          </p:nvPr>
        </p:nvSpPr>
        <p:spPr>
          <a:xfrm>
            <a:off x="1835150" y="4221882"/>
            <a:ext cx="6913563" cy="2376264"/>
          </a:xfrm>
        </p:spPr>
        <p:txBody>
          <a:bodyPr/>
          <a:lstStyle/>
          <a:p>
            <a:pPr lvl="1"/>
            <a:r>
              <a:rPr lang="en-US" sz="1600" b="0" dirty="0"/>
              <a:t>Point the readers to actions they can take to be more involved in the issue in their local communities.</a:t>
            </a:r>
          </a:p>
          <a:p>
            <a:pPr lvl="1"/>
            <a:r>
              <a:rPr lang="en-US" sz="1600" b="0" dirty="0"/>
              <a:t>Direct the readers to a website or organization that can further their goals.</a:t>
            </a:r>
          </a:p>
          <a:p>
            <a:pPr lvl="1"/>
            <a:r>
              <a:rPr lang="en-US" sz="1600" b="0" dirty="0"/>
              <a:t>Give the readers a way to find more information on the subject.</a:t>
            </a:r>
          </a:p>
          <a:p>
            <a:pPr lvl="1"/>
            <a:r>
              <a:rPr lang="en-US" sz="1600" b="0" dirty="0"/>
              <a:t>Instruct the readers directly. Tell them to do something, whether it's to call their local congressperson, vote, recycle, or volunteer in their communities.</a:t>
            </a:r>
          </a:p>
          <a:p>
            <a:pPr lvl="1"/>
            <a:endParaRPr lang="en-US" sz="1200" dirty="0"/>
          </a:p>
        </p:txBody>
      </p:sp>
      <p:pic>
        <p:nvPicPr>
          <p:cNvPr id="3" name="Picture 2"/>
          <p:cNvPicPr>
            <a:picLocks noChangeAspect="1"/>
          </p:cNvPicPr>
          <p:nvPr/>
        </p:nvPicPr>
        <p:blipFill>
          <a:blip r:embed="rId2"/>
          <a:stretch>
            <a:fillRect/>
          </a:stretch>
        </p:blipFill>
        <p:spPr>
          <a:xfrm>
            <a:off x="5437915" y="1663613"/>
            <a:ext cx="3315014" cy="2486261"/>
          </a:xfrm>
          <a:prstGeom prst="rect">
            <a:avLst/>
          </a:prstGeom>
        </p:spPr>
      </p:pic>
    </p:spTree>
    <p:extLst>
      <p:ext uri="{BB962C8B-B14F-4D97-AF65-F5344CB8AC3E}">
        <p14:creationId xmlns:p14="http://schemas.microsoft.com/office/powerpoint/2010/main" val="6361761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Crafting Your Letter to the Editor</a:t>
            </a:r>
          </a:p>
        </p:txBody>
      </p:sp>
      <p:pic>
        <p:nvPicPr>
          <p:cNvPr id="3" name="Content Placeholder 2"/>
          <p:cNvPicPr>
            <a:picLocks noGrp="1" noChangeAspect="1"/>
          </p:cNvPicPr>
          <p:nvPr>
            <p:ph sz="half" idx="1"/>
          </p:nvPr>
        </p:nvPicPr>
        <p:blipFill>
          <a:blip r:embed="rId2"/>
          <a:stretch>
            <a:fillRect/>
          </a:stretch>
        </p:blipFill>
        <p:spPr>
          <a:xfrm>
            <a:off x="1852885" y="1701602"/>
            <a:ext cx="3384550" cy="2538412"/>
          </a:xfrm>
          <a:prstGeom prst="rect">
            <a:avLst/>
          </a:prstGeom>
        </p:spPr>
      </p:pic>
      <p:sp>
        <p:nvSpPr>
          <p:cNvPr id="6" name="Content Placeholder 5"/>
          <p:cNvSpPr>
            <a:spLocks noGrp="1"/>
          </p:cNvSpPr>
          <p:nvPr>
            <p:ph sz="half" idx="2"/>
          </p:nvPr>
        </p:nvSpPr>
        <p:spPr/>
        <p:txBody>
          <a:bodyPr/>
          <a:lstStyle/>
          <a:p>
            <a:pPr marL="0" indent="0">
              <a:buNone/>
            </a:pPr>
            <a:r>
              <a:rPr lang="en-US" sz="1800" b="0" dirty="0" smtClean="0"/>
              <a:t>Have </a:t>
            </a:r>
            <a:r>
              <a:rPr lang="en-US" sz="1800" b="0" dirty="0"/>
              <a:t>one sentence that summarizes your point of view on the issue so your readers have a clear reminder of your main message. </a:t>
            </a:r>
          </a:p>
        </p:txBody>
      </p:sp>
    </p:spTree>
    <p:extLst>
      <p:ext uri="{BB962C8B-B14F-4D97-AF65-F5344CB8AC3E}">
        <p14:creationId xmlns:p14="http://schemas.microsoft.com/office/powerpoint/2010/main" val="12353106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1895475" y="274638"/>
            <a:ext cx="6853238" cy="1143000"/>
          </a:xfrm>
        </p:spPr>
        <p:txBody>
          <a:bodyPr/>
          <a:lstStyle/>
          <a:p>
            <a:r>
              <a:rPr lang="en-US" dirty="0" smtClean="0"/>
              <a:t>Requirement 1</a:t>
            </a:r>
            <a:endParaRPr lang="en-US" dirty="0"/>
          </a:p>
        </p:txBody>
      </p:sp>
      <p:sp>
        <p:nvSpPr>
          <p:cNvPr id="364547" name="Rectangle 3"/>
          <p:cNvSpPr>
            <a:spLocks noGrp="1" noChangeArrowheads="1"/>
          </p:cNvSpPr>
          <p:nvPr>
            <p:ph type="body" idx="1"/>
          </p:nvPr>
        </p:nvSpPr>
        <p:spPr>
          <a:xfrm>
            <a:off x="1895475" y="1600200"/>
            <a:ext cx="6853238" cy="4527550"/>
          </a:xfrm>
        </p:spPr>
        <p:txBody>
          <a:bodyPr/>
          <a:lstStyle/>
          <a:p>
            <a:pPr marL="0" lvl="0" indent="0" eaLnBrk="0" hangingPunct="0">
              <a:spcBef>
                <a:spcPct val="0"/>
              </a:spcBef>
              <a:buNone/>
            </a:pPr>
            <a:r>
              <a:rPr lang="en-US" altLang="en-US" sz="1600" b="0" dirty="0">
                <a:solidFill>
                  <a:schemeClr val="tx1"/>
                </a:solidFill>
                <a:latin typeface="Arial" panose="020B0604020202020204" pitchFamily="34" charset="0"/>
              </a:rPr>
              <a:t>Do ONE of the following:</a:t>
            </a:r>
          </a:p>
          <a:p>
            <a:pPr lvl="1" eaLnBrk="0" hangingPunct="0">
              <a:spcBef>
                <a:spcPct val="0"/>
              </a:spcBef>
              <a:buFont typeface="+mj-lt"/>
              <a:buAutoNum type="alphaLcPeriod"/>
            </a:pPr>
            <a:r>
              <a:rPr lang="en-US" altLang="en-US" sz="1200" b="0" dirty="0">
                <a:solidFill>
                  <a:schemeClr val="tx1"/>
                </a:solidFill>
                <a:latin typeface="Arial" panose="020B0604020202020204" pitchFamily="34" charset="0"/>
              </a:rPr>
              <a:t>For one day, keep a log in which you describe your communication activities. Keep track of the time and different ways you spend communicating, such as talking person-to-person, listening to teachers, the radio, or podcasts, watching television, using social media, reading books and other print media, and using any electronic communication device. Discuss with your counselor what your log reveals about the importance of communication in your life. Think of ways to improve your communications skills. </a:t>
            </a:r>
          </a:p>
          <a:p>
            <a:pPr lvl="1" eaLnBrk="0" hangingPunct="0">
              <a:spcBef>
                <a:spcPct val="0"/>
              </a:spcBef>
              <a:buFont typeface="+mj-lt"/>
              <a:buAutoNum type="alphaLcPeriod"/>
            </a:pPr>
            <a:r>
              <a:rPr lang="en-US" altLang="en-US" sz="1200" b="0" dirty="0">
                <a:solidFill>
                  <a:schemeClr val="tx1"/>
                </a:solidFill>
                <a:latin typeface="Arial" panose="020B0604020202020204" pitchFamily="34" charset="0"/>
              </a:rPr>
              <a:t>For three days, keep a journal of your listening experiences. Identify one example of each of the following, and discuss with your counselor when you have listened to:</a:t>
            </a:r>
          </a:p>
          <a:p>
            <a:pPr lvl="2" eaLnBrk="0" hangingPunct="0">
              <a:spcBef>
                <a:spcPct val="0"/>
              </a:spcBef>
              <a:buFont typeface="+mj-lt"/>
              <a:buAutoNum type="arabicPeriod"/>
            </a:pPr>
            <a:r>
              <a:rPr lang="en-US" altLang="en-US" sz="1200" b="0" dirty="0">
                <a:solidFill>
                  <a:schemeClr val="tx1"/>
                </a:solidFill>
                <a:latin typeface="Arial" panose="020B0604020202020204" pitchFamily="34" charset="0"/>
              </a:rPr>
              <a:t>Obtain information </a:t>
            </a:r>
          </a:p>
          <a:p>
            <a:pPr lvl="2" eaLnBrk="0" hangingPunct="0">
              <a:spcBef>
                <a:spcPct val="0"/>
              </a:spcBef>
              <a:buFont typeface="+mj-lt"/>
              <a:buAutoNum type="arabicPeriod"/>
            </a:pPr>
            <a:r>
              <a:rPr lang="en-US" altLang="en-US" sz="1200" b="0" dirty="0">
                <a:solidFill>
                  <a:schemeClr val="tx1"/>
                </a:solidFill>
                <a:latin typeface="Arial" panose="020B0604020202020204" pitchFamily="34" charset="0"/>
              </a:rPr>
              <a:t>Be persuaded </a:t>
            </a:r>
          </a:p>
          <a:p>
            <a:pPr lvl="2" eaLnBrk="0" hangingPunct="0">
              <a:spcBef>
                <a:spcPct val="0"/>
              </a:spcBef>
              <a:buFont typeface="+mj-lt"/>
              <a:buAutoNum type="arabicPeriod"/>
            </a:pPr>
            <a:r>
              <a:rPr lang="en-US" altLang="en-US" sz="1200" b="0" dirty="0">
                <a:solidFill>
                  <a:schemeClr val="tx1"/>
                </a:solidFill>
                <a:latin typeface="Arial" panose="020B0604020202020204" pitchFamily="34" charset="0"/>
              </a:rPr>
              <a:t>Appreciate or enjoy something </a:t>
            </a:r>
          </a:p>
          <a:p>
            <a:pPr lvl="2" eaLnBrk="0" hangingPunct="0">
              <a:spcBef>
                <a:spcPct val="0"/>
              </a:spcBef>
              <a:buFont typeface="+mj-lt"/>
              <a:buAutoNum type="arabicPeriod"/>
            </a:pPr>
            <a:r>
              <a:rPr lang="en-US" altLang="en-US" sz="1200" b="0" dirty="0">
                <a:solidFill>
                  <a:schemeClr val="tx1"/>
                </a:solidFill>
                <a:latin typeface="Arial" panose="020B0604020202020204" pitchFamily="34" charset="0"/>
              </a:rPr>
              <a:t>Understand someone's feelings </a:t>
            </a:r>
          </a:p>
          <a:p>
            <a:pPr lvl="1" eaLnBrk="0" hangingPunct="0">
              <a:spcBef>
                <a:spcPct val="0"/>
              </a:spcBef>
              <a:buFont typeface="+mj-lt"/>
              <a:buAutoNum type="alphaLcPeriod"/>
            </a:pPr>
            <a:r>
              <a:rPr lang="en-US" altLang="en-US" sz="1200" b="0" dirty="0">
                <a:solidFill>
                  <a:srgbClr val="D90000"/>
                </a:solidFill>
                <a:latin typeface="Arial" panose="020B0604020202020204" pitchFamily="34" charset="0"/>
              </a:rPr>
              <a:t>In a small-group setting, meet with other scouts or with friends. Have them share personal stories about significant events in their lives that affected them in some way. Take note of how each scout participates in the group discussion and how effectively each scout communicates their story. Report what you have learned to your counselor about the differences you observed in effective communication. </a:t>
            </a:r>
          </a:p>
          <a:p>
            <a:pPr lvl="1" eaLnBrk="0" hangingPunct="0">
              <a:spcBef>
                <a:spcPct val="0"/>
              </a:spcBef>
              <a:buFont typeface="+mj-lt"/>
              <a:buAutoNum type="alphaLcPeriod"/>
            </a:pPr>
            <a:r>
              <a:rPr lang="en-US" altLang="en-US" sz="1200" b="0" dirty="0">
                <a:solidFill>
                  <a:schemeClr val="tx1"/>
                </a:solidFill>
                <a:latin typeface="Arial" panose="020B0604020202020204" pitchFamily="34" charset="0"/>
              </a:rPr>
              <a:t>List as many ways as you can think of to communicate with others (face-to-face, by telephone, letter, e-mail, text messages, social media, and so on). For each type of communication discuss with your counselor an instance when that method might not be appropriate or effective.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314" y="166697"/>
            <a:ext cx="1358881" cy="1358881"/>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Crafting Your Letter to the Editor</a:t>
            </a:r>
          </a:p>
        </p:txBody>
      </p:sp>
      <p:sp>
        <p:nvSpPr>
          <p:cNvPr id="5" name="Content Placeholder 4"/>
          <p:cNvSpPr>
            <a:spLocks noGrp="1"/>
          </p:cNvSpPr>
          <p:nvPr>
            <p:ph sz="half" idx="1"/>
          </p:nvPr>
        </p:nvSpPr>
        <p:spPr/>
        <p:txBody>
          <a:bodyPr/>
          <a:lstStyle/>
          <a:p>
            <a:pPr marL="0" indent="0">
              <a:buNone/>
            </a:pPr>
            <a:r>
              <a:rPr lang="en-US" sz="1800" b="0" dirty="0" smtClean="0"/>
              <a:t>At </a:t>
            </a:r>
            <a:r>
              <a:rPr lang="en-US" sz="1800" b="0" dirty="0"/>
              <a:t>the very end of your letter, include a simple “Sincerely,” or “Best regards,” to finish your letter. </a:t>
            </a:r>
            <a:endParaRPr lang="en-US" sz="1800" b="0" dirty="0" smtClean="0"/>
          </a:p>
          <a:p>
            <a:r>
              <a:rPr lang="en-US" sz="1600" b="0" dirty="0" smtClean="0"/>
              <a:t>Then </a:t>
            </a:r>
            <a:r>
              <a:rPr lang="en-US" sz="1600" b="0" dirty="0"/>
              <a:t>include your name and city. </a:t>
            </a:r>
            <a:endParaRPr lang="en-US" sz="1600" b="0" dirty="0" smtClean="0"/>
          </a:p>
          <a:p>
            <a:r>
              <a:rPr lang="en-US" sz="1600" b="0" dirty="0" smtClean="0"/>
              <a:t>Include </a:t>
            </a:r>
            <a:r>
              <a:rPr lang="en-US" sz="1600" b="0" dirty="0"/>
              <a:t>your state if the newspaper is not your local publication. </a:t>
            </a:r>
          </a:p>
        </p:txBody>
      </p:sp>
      <p:pic>
        <p:nvPicPr>
          <p:cNvPr id="3" name="Content Placeholder 2"/>
          <p:cNvPicPr>
            <a:picLocks noGrp="1" noChangeAspect="1"/>
          </p:cNvPicPr>
          <p:nvPr>
            <p:ph sz="half" idx="2"/>
          </p:nvPr>
        </p:nvPicPr>
        <p:blipFill>
          <a:blip r:embed="rId2"/>
          <a:stretch>
            <a:fillRect/>
          </a:stretch>
        </p:blipFill>
        <p:spPr>
          <a:xfrm>
            <a:off x="5364882" y="1701602"/>
            <a:ext cx="3386138" cy="2539603"/>
          </a:xfrm>
          <a:prstGeom prst="rect">
            <a:avLst/>
          </a:prstGeom>
        </p:spPr>
      </p:pic>
    </p:spTree>
    <p:extLst>
      <p:ext uri="{BB962C8B-B14F-4D97-AF65-F5344CB8AC3E}">
        <p14:creationId xmlns:p14="http://schemas.microsoft.com/office/powerpoint/2010/main" val="416969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Editing </a:t>
            </a:r>
            <a:r>
              <a:rPr lang="en-US" sz="2800" dirty="0"/>
              <a:t>Your Letter to the Editor</a:t>
            </a:r>
          </a:p>
        </p:txBody>
      </p:sp>
      <p:sp>
        <p:nvSpPr>
          <p:cNvPr id="5" name="Content Placeholder 4"/>
          <p:cNvSpPr>
            <a:spLocks noGrp="1"/>
          </p:cNvSpPr>
          <p:nvPr>
            <p:ph sz="half" idx="1"/>
          </p:nvPr>
        </p:nvSpPr>
        <p:spPr/>
        <p:txBody>
          <a:bodyPr/>
          <a:lstStyle/>
          <a:p>
            <a:pPr marL="0" indent="0">
              <a:buNone/>
            </a:pPr>
            <a:r>
              <a:rPr lang="en-US" sz="1800" b="0" dirty="0"/>
              <a:t>Trim down your letter to avoid wordiness. </a:t>
            </a:r>
            <a:endParaRPr lang="en-US" sz="1800" b="0" dirty="0" smtClean="0"/>
          </a:p>
          <a:p>
            <a:r>
              <a:rPr lang="en-US" sz="1600" b="0" dirty="0" smtClean="0"/>
              <a:t>Most </a:t>
            </a:r>
            <a:r>
              <a:rPr lang="en-US" sz="1600" b="0" dirty="0"/>
              <a:t>letters to the editor are between 150 and 300 words long. </a:t>
            </a:r>
            <a:endParaRPr lang="en-US" sz="1600" b="0" dirty="0" smtClean="0"/>
          </a:p>
          <a:p>
            <a:r>
              <a:rPr lang="en-US" sz="1600" b="0" dirty="0" smtClean="0"/>
              <a:t>Remember </a:t>
            </a:r>
            <a:r>
              <a:rPr lang="en-US" sz="1600" b="0" dirty="0"/>
              <a:t>to be as concise as possible. </a:t>
            </a:r>
            <a:r>
              <a:rPr lang="en-US" sz="1600" b="0" dirty="0" smtClean="0"/>
              <a:t>Cut </a:t>
            </a:r>
            <a:r>
              <a:rPr lang="en-US" sz="1600" b="0" dirty="0"/>
              <a:t>out extraneous phrases or flowery language. Be straight and to the point. </a:t>
            </a:r>
            <a:endParaRPr lang="en-US" sz="1600" b="0" dirty="0" smtClean="0"/>
          </a:p>
          <a:p>
            <a:r>
              <a:rPr lang="en-US" sz="1600" b="0" dirty="0" smtClean="0"/>
              <a:t>Eliminate </a:t>
            </a:r>
            <a:r>
              <a:rPr lang="en-US" sz="1600" b="0" dirty="0"/>
              <a:t>phrases like “I think.” It's apparent that the content of your letter is what you think, so you don't need to waste the words.</a:t>
            </a:r>
          </a:p>
          <a:p>
            <a:pPr marL="0" indent="0">
              <a:buNone/>
            </a:pPr>
            <a:endParaRPr lang="en-US" sz="1600" b="0" dirty="0"/>
          </a:p>
        </p:txBody>
      </p:sp>
      <p:pic>
        <p:nvPicPr>
          <p:cNvPr id="6" name="Content Placeholder 5"/>
          <p:cNvPicPr>
            <a:picLocks noGrp="1" noChangeAspect="1"/>
          </p:cNvPicPr>
          <p:nvPr>
            <p:ph sz="half" idx="2"/>
          </p:nvPr>
        </p:nvPicPr>
        <p:blipFill>
          <a:blip r:embed="rId2"/>
          <a:stretch>
            <a:fillRect/>
          </a:stretch>
        </p:blipFill>
        <p:spPr>
          <a:xfrm>
            <a:off x="5302250" y="1701602"/>
            <a:ext cx="3386138" cy="2539603"/>
          </a:xfrm>
          <a:prstGeom prst="rect">
            <a:avLst/>
          </a:prstGeom>
        </p:spPr>
      </p:pic>
    </p:spTree>
    <p:extLst>
      <p:ext uri="{BB962C8B-B14F-4D97-AF65-F5344CB8AC3E}">
        <p14:creationId xmlns:p14="http://schemas.microsoft.com/office/powerpoint/2010/main" val="29629874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Editing </a:t>
            </a:r>
            <a:r>
              <a:rPr lang="en-US" sz="2800" dirty="0"/>
              <a:t>Your Letter to the Editor</a:t>
            </a:r>
          </a:p>
        </p:txBody>
      </p:sp>
      <p:pic>
        <p:nvPicPr>
          <p:cNvPr id="3" name="Content Placeholder 2"/>
          <p:cNvPicPr>
            <a:picLocks noGrp="1" noChangeAspect="1"/>
          </p:cNvPicPr>
          <p:nvPr>
            <p:ph sz="half" idx="1"/>
          </p:nvPr>
        </p:nvPicPr>
        <p:blipFill>
          <a:blip r:embed="rId2"/>
          <a:stretch>
            <a:fillRect/>
          </a:stretch>
        </p:blipFill>
        <p:spPr>
          <a:xfrm>
            <a:off x="1835150" y="1701602"/>
            <a:ext cx="3384550" cy="2538412"/>
          </a:xfrm>
          <a:prstGeom prst="rect">
            <a:avLst/>
          </a:prstGeom>
        </p:spPr>
      </p:pic>
      <p:sp>
        <p:nvSpPr>
          <p:cNvPr id="4" name="Content Placeholder 3"/>
          <p:cNvSpPr>
            <a:spLocks noGrp="1"/>
          </p:cNvSpPr>
          <p:nvPr>
            <p:ph sz="half" idx="2"/>
          </p:nvPr>
        </p:nvSpPr>
        <p:spPr/>
        <p:txBody>
          <a:bodyPr/>
          <a:lstStyle/>
          <a:p>
            <a:pPr marL="0" indent="0">
              <a:buNone/>
            </a:pPr>
            <a:r>
              <a:rPr lang="en-US" sz="1800" b="0" dirty="0" smtClean="0"/>
              <a:t>Even </a:t>
            </a:r>
            <a:r>
              <a:rPr lang="en-US" sz="1800" b="0" dirty="0"/>
              <a:t>if you disagree with an issue, maintain a respectful tone instead of being angry or accusatory. </a:t>
            </a:r>
            <a:endParaRPr lang="en-US" sz="1800" b="0" dirty="0" smtClean="0"/>
          </a:p>
          <a:p>
            <a:r>
              <a:rPr lang="en-US" sz="1600" b="0" dirty="0" smtClean="0"/>
              <a:t>Keep </a:t>
            </a:r>
            <a:r>
              <a:rPr lang="en-US" sz="1600" b="0" dirty="0"/>
              <a:t>your tone formal and avoid slang or overly casual phrasing. </a:t>
            </a:r>
            <a:endParaRPr lang="en-US" sz="1600" b="0" dirty="0" smtClean="0"/>
          </a:p>
          <a:p>
            <a:r>
              <a:rPr lang="en-US" sz="1600" b="0" dirty="0" smtClean="0"/>
              <a:t>Don't </a:t>
            </a:r>
            <a:r>
              <a:rPr lang="en-US" sz="1600" b="0" dirty="0"/>
              <a:t>insult your readers, the article's author, or your opponents. </a:t>
            </a:r>
            <a:endParaRPr lang="en-US" sz="1600" b="0" dirty="0" smtClean="0"/>
          </a:p>
          <a:p>
            <a:r>
              <a:rPr lang="en-US" sz="1600" b="0" dirty="0" smtClean="0"/>
              <a:t>Keep </a:t>
            </a:r>
            <a:r>
              <a:rPr lang="en-US" sz="1600" b="0" dirty="0"/>
              <a:t>an even keel when writing your letter.</a:t>
            </a:r>
          </a:p>
          <a:p>
            <a:endParaRPr lang="en-US" sz="1800" dirty="0"/>
          </a:p>
        </p:txBody>
      </p:sp>
    </p:spTree>
    <p:extLst>
      <p:ext uri="{BB962C8B-B14F-4D97-AF65-F5344CB8AC3E}">
        <p14:creationId xmlns:p14="http://schemas.microsoft.com/office/powerpoint/2010/main" val="31680629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Editing </a:t>
            </a:r>
            <a:r>
              <a:rPr lang="en-US" sz="2800" dirty="0"/>
              <a:t>Your Letter to the Editor</a:t>
            </a:r>
          </a:p>
        </p:txBody>
      </p:sp>
      <p:sp>
        <p:nvSpPr>
          <p:cNvPr id="5" name="Content Placeholder 4"/>
          <p:cNvSpPr>
            <a:spLocks noGrp="1"/>
          </p:cNvSpPr>
          <p:nvPr>
            <p:ph sz="half" idx="1"/>
          </p:nvPr>
        </p:nvSpPr>
        <p:spPr/>
        <p:txBody>
          <a:bodyPr/>
          <a:lstStyle/>
          <a:p>
            <a:pPr marL="0" indent="0">
              <a:buNone/>
            </a:pPr>
            <a:r>
              <a:rPr lang="en-US" sz="1800" b="0" dirty="0" smtClean="0"/>
              <a:t>Make </a:t>
            </a:r>
            <a:r>
              <a:rPr lang="en-US" sz="1800" b="0" dirty="0"/>
              <a:t>sure your letter is written at an appropriate reading level for the newspaper's audience. </a:t>
            </a:r>
            <a:endParaRPr lang="en-US" sz="1800" b="0" dirty="0" smtClean="0"/>
          </a:p>
          <a:p>
            <a:r>
              <a:rPr lang="en-US" sz="1800" b="0" dirty="0" smtClean="0"/>
              <a:t>Avoid </a:t>
            </a:r>
            <a:r>
              <a:rPr lang="en-US" sz="1800" b="0" dirty="0"/>
              <a:t>jargon, acronyms and abbreviations. </a:t>
            </a:r>
            <a:endParaRPr lang="en-US" sz="1800" b="0" dirty="0" smtClean="0"/>
          </a:p>
          <a:p>
            <a:r>
              <a:rPr lang="en-US" sz="1800" b="0" dirty="0" smtClean="0"/>
              <a:t>Spell </a:t>
            </a:r>
            <a:r>
              <a:rPr lang="en-US" sz="1800" b="0" dirty="0"/>
              <a:t>out acronyms and abbreviations. </a:t>
            </a:r>
            <a:endParaRPr lang="en-US" sz="1800" b="0" dirty="0" smtClean="0"/>
          </a:p>
          <a:p>
            <a:r>
              <a:rPr lang="en-US" sz="1800" b="0" dirty="0" smtClean="0"/>
              <a:t>Use </a:t>
            </a:r>
            <a:r>
              <a:rPr lang="en-US" sz="1800" b="0" dirty="0"/>
              <a:t>more common language in place of </a:t>
            </a:r>
            <a:r>
              <a:rPr lang="en-US" sz="1800" b="0" dirty="0" smtClean="0"/>
              <a:t>jargon.</a:t>
            </a:r>
            <a:endParaRPr lang="en-US" sz="1800" b="0" dirty="0"/>
          </a:p>
          <a:p>
            <a:pPr marL="0" indent="0">
              <a:buNone/>
            </a:pPr>
            <a:endParaRPr lang="en-US" sz="1800" b="0" dirty="0"/>
          </a:p>
        </p:txBody>
      </p:sp>
      <p:pic>
        <p:nvPicPr>
          <p:cNvPr id="3" name="Content Placeholder 2"/>
          <p:cNvPicPr>
            <a:picLocks noGrp="1" noChangeAspect="1"/>
          </p:cNvPicPr>
          <p:nvPr>
            <p:ph sz="half" idx="2"/>
          </p:nvPr>
        </p:nvPicPr>
        <p:blipFill>
          <a:blip r:embed="rId2"/>
          <a:stretch>
            <a:fillRect/>
          </a:stretch>
        </p:blipFill>
        <p:spPr>
          <a:xfrm>
            <a:off x="5364882" y="1701602"/>
            <a:ext cx="3386138" cy="2539603"/>
          </a:xfrm>
          <a:prstGeom prst="rect">
            <a:avLst/>
          </a:prstGeom>
        </p:spPr>
      </p:pic>
    </p:spTree>
    <p:extLst>
      <p:ext uri="{BB962C8B-B14F-4D97-AF65-F5344CB8AC3E}">
        <p14:creationId xmlns:p14="http://schemas.microsoft.com/office/powerpoint/2010/main" val="4358199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Editing </a:t>
            </a:r>
            <a:r>
              <a:rPr lang="en-US" sz="2800" dirty="0"/>
              <a:t>Your Letter to the Editor</a:t>
            </a:r>
          </a:p>
        </p:txBody>
      </p:sp>
      <p:pic>
        <p:nvPicPr>
          <p:cNvPr id="3" name="Content Placeholder 2"/>
          <p:cNvPicPr>
            <a:picLocks noGrp="1" noChangeAspect="1"/>
          </p:cNvPicPr>
          <p:nvPr>
            <p:ph sz="half" idx="1"/>
          </p:nvPr>
        </p:nvPicPr>
        <p:blipFill>
          <a:blip r:embed="rId2"/>
          <a:stretch>
            <a:fillRect/>
          </a:stretch>
        </p:blipFill>
        <p:spPr>
          <a:xfrm>
            <a:off x="1857688" y="1701602"/>
            <a:ext cx="3384550" cy="2538412"/>
          </a:xfrm>
          <a:prstGeom prst="rect">
            <a:avLst/>
          </a:prstGeom>
        </p:spPr>
      </p:pic>
      <p:sp>
        <p:nvSpPr>
          <p:cNvPr id="4" name="Content Placeholder 3"/>
          <p:cNvSpPr>
            <a:spLocks noGrp="1"/>
          </p:cNvSpPr>
          <p:nvPr>
            <p:ph sz="half" idx="2"/>
          </p:nvPr>
        </p:nvSpPr>
        <p:spPr/>
        <p:txBody>
          <a:bodyPr/>
          <a:lstStyle/>
          <a:p>
            <a:pPr marL="0" indent="0">
              <a:buNone/>
            </a:pPr>
            <a:r>
              <a:rPr lang="en-US" sz="1800" b="0" dirty="0"/>
              <a:t>Proofread </a:t>
            </a:r>
            <a:r>
              <a:rPr lang="en-US" sz="1800" b="0" dirty="0" smtClean="0"/>
              <a:t>your </a:t>
            </a:r>
            <a:r>
              <a:rPr lang="en-US" sz="1800" b="0" dirty="0"/>
              <a:t>paper to check for grammar and spelling mistakes. </a:t>
            </a:r>
            <a:endParaRPr lang="en-US" sz="1800" b="0" dirty="0" smtClean="0"/>
          </a:p>
          <a:p>
            <a:r>
              <a:rPr lang="en-US" sz="1600" b="0" dirty="0" smtClean="0"/>
              <a:t>Read </a:t>
            </a:r>
            <a:r>
              <a:rPr lang="en-US" sz="1600" b="0" dirty="0"/>
              <a:t>your letter aloud to make sure that the flow of punctuation is natural.</a:t>
            </a:r>
          </a:p>
          <a:p>
            <a:r>
              <a:rPr lang="en-US" sz="1600" b="0" dirty="0"/>
              <a:t>Ask someone to read your letter. </a:t>
            </a:r>
            <a:endParaRPr lang="en-US" sz="1600" b="0" dirty="0" smtClean="0"/>
          </a:p>
          <a:p>
            <a:r>
              <a:rPr lang="en-US" sz="1600" b="0" dirty="0" smtClean="0"/>
              <a:t>Another </a:t>
            </a:r>
            <a:r>
              <a:rPr lang="en-US" sz="1600" b="0" dirty="0"/>
              <a:t>set of eyes on your letter will help improve </a:t>
            </a:r>
            <a:r>
              <a:rPr lang="en-US" sz="1600" b="0" dirty="0" smtClean="0"/>
              <a:t>clarity and </a:t>
            </a:r>
            <a:r>
              <a:rPr lang="en-US" sz="1600" b="0" dirty="0"/>
              <a:t>may also catch errors that you missed.</a:t>
            </a:r>
          </a:p>
          <a:p>
            <a:endParaRPr lang="en-US" sz="1800" dirty="0"/>
          </a:p>
        </p:txBody>
      </p:sp>
    </p:spTree>
    <p:extLst>
      <p:ext uri="{BB962C8B-B14F-4D97-AF65-F5344CB8AC3E}">
        <p14:creationId xmlns:p14="http://schemas.microsoft.com/office/powerpoint/2010/main" val="37655785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Finalizing </a:t>
            </a:r>
            <a:r>
              <a:rPr lang="en-US" sz="2800" dirty="0"/>
              <a:t>Your Letter to the Editor</a:t>
            </a:r>
          </a:p>
        </p:txBody>
      </p:sp>
      <p:sp>
        <p:nvSpPr>
          <p:cNvPr id="5" name="Content Placeholder 4"/>
          <p:cNvSpPr>
            <a:spLocks noGrp="1"/>
          </p:cNvSpPr>
          <p:nvPr>
            <p:ph sz="half" idx="1"/>
          </p:nvPr>
        </p:nvSpPr>
        <p:spPr/>
        <p:txBody>
          <a:bodyPr/>
          <a:lstStyle/>
          <a:p>
            <a:pPr marL="0" indent="0">
              <a:buNone/>
            </a:pPr>
            <a:r>
              <a:rPr lang="en-US" sz="1800" b="0" dirty="0"/>
              <a:t>Once you've finished your letter, send it to the paper you've chosen. </a:t>
            </a:r>
            <a:endParaRPr lang="en-US" sz="1800" b="0" dirty="0" smtClean="0"/>
          </a:p>
          <a:p>
            <a:r>
              <a:rPr lang="en-US" sz="1600" b="0" dirty="0" smtClean="0"/>
              <a:t>The </a:t>
            </a:r>
            <a:r>
              <a:rPr lang="en-US" sz="1600" b="0" dirty="0"/>
              <a:t>paper's guidelines should say which form of submission is best. </a:t>
            </a:r>
            <a:endParaRPr lang="en-US" sz="1600" b="0" dirty="0" smtClean="0"/>
          </a:p>
          <a:p>
            <a:r>
              <a:rPr lang="en-US" sz="1600" b="0" dirty="0" smtClean="0"/>
              <a:t>Most </a:t>
            </a:r>
            <a:r>
              <a:rPr lang="en-US" sz="1600" b="0" dirty="0"/>
              <a:t>papers ask for an electronic submission, either via email or through an online submission system. </a:t>
            </a:r>
            <a:endParaRPr lang="en-US" sz="1600" b="0" dirty="0" smtClean="0"/>
          </a:p>
          <a:p>
            <a:r>
              <a:rPr lang="en-US" sz="1600" b="0" dirty="0" smtClean="0"/>
              <a:t>Some </a:t>
            </a:r>
            <a:r>
              <a:rPr lang="en-US" sz="1600" b="0" dirty="0"/>
              <a:t>traditional newspapers may still prefer a physical copy of your letter. </a:t>
            </a:r>
          </a:p>
        </p:txBody>
      </p:sp>
      <p:pic>
        <p:nvPicPr>
          <p:cNvPr id="3" name="Content Placeholder 2"/>
          <p:cNvPicPr>
            <a:picLocks noGrp="1" noChangeAspect="1"/>
          </p:cNvPicPr>
          <p:nvPr>
            <p:ph sz="half" idx="2"/>
          </p:nvPr>
        </p:nvPicPr>
        <p:blipFill>
          <a:blip r:embed="rId2"/>
          <a:stretch>
            <a:fillRect/>
          </a:stretch>
        </p:blipFill>
        <p:spPr>
          <a:xfrm>
            <a:off x="5364882" y="1701602"/>
            <a:ext cx="3386138" cy="2539603"/>
          </a:xfrm>
          <a:prstGeom prst="rect">
            <a:avLst/>
          </a:prstGeom>
        </p:spPr>
      </p:pic>
    </p:spTree>
    <p:extLst>
      <p:ext uri="{BB962C8B-B14F-4D97-AF65-F5344CB8AC3E}">
        <p14:creationId xmlns:p14="http://schemas.microsoft.com/office/powerpoint/2010/main" val="27797184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1895475" y="274638"/>
            <a:ext cx="6853238" cy="1143000"/>
          </a:xfrm>
        </p:spPr>
        <p:txBody>
          <a:bodyPr/>
          <a:lstStyle/>
          <a:p>
            <a:r>
              <a:rPr lang="en-US" dirty="0" smtClean="0"/>
              <a:t>Requirement 8</a:t>
            </a:r>
            <a:endParaRPr lang="en-US" dirty="0"/>
          </a:p>
        </p:txBody>
      </p:sp>
      <p:sp>
        <p:nvSpPr>
          <p:cNvPr id="364547" name="Rectangle 3"/>
          <p:cNvSpPr>
            <a:spLocks noGrp="1" noChangeArrowheads="1"/>
          </p:cNvSpPr>
          <p:nvPr>
            <p:ph type="body" idx="1"/>
          </p:nvPr>
        </p:nvSpPr>
        <p:spPr>
          <a:xfrm>
            <a:off x="1895475" y="1600200"/>
            <a:ext cx="6853238" cy="4527550"/>
          </a:xfrm>
        </p:spPr>
        <p:txBody>
          <a:bodyPr/>
          <a:lstStyle/>
          <a:p>
            <a:pPr marL="0" lvl="0" indent="0" eaLnBrk="0" hangingPunct="0">
              <a:spcBef>
                <a:spcPct val="0"/>
              </a:spcBef>
              <a:buNone/>
            </a:pPr>
            <a:r>
              <a:rPr lang="en-US" altLang="en-US" sz="1600" b="0" dirty="0">
                <a:solidFill>
                  <a:schemeClr val="tx1"/>
                </a:solidFill>
                <a:latin typeface="Arial" panose="020B0604020202020204" pitchFamily="34" charset="0"/>
              </a:rPr>
              <a:t>Plan a troop or crew court of honor, </a:t>
            </a:r>
            <a:r>
              <a:rPr lang="en-US" altLang="en-US" sz="1600" b="0" dirty="0">
                <a:solidFill>
                  <a:srgbClr val="D90000"/>
                </a:solidFill>
                <a:latin typeface="Arial" panose="020B0604020202020204" pitchFamily="34" charset="0"/>
              </a:rPr>
              <a:t>campfire program</a:t>
            </a:r>
            <a:r>
              <a:rPr lang="en-US" altLang="en-US" sz="1600" b="0" dirty="0">
                <a:solidFill>
                  <a:schemeClr val="tx1"/>
                </a:solidFill>
                <a:latin typeface="Arial" panose="020B0604020202020204" pitchFamily="34" charset="0"/>
              </a:rPr>
              <a:t>, or interfaith worship service. </a:t>
            </a:r>
            <a:r>
              <a:rPr lang="en-US" altLang="en-US" sz="1600" b="0" dirty="0">
                <a:solidFill>
                  <a:srgbClr val="D90000"/>
                </a:solidFill>
                <a:latin typeface="Arial" panose="020B0604020202020204" pitchFamily="34" charset="0"/>
              </a:rPr>
              <a:t>Have the patrol leaders' council approve it, then write the script and prepare the program. Serve as master of ceremonies.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314" y="166697"/>
            <a:ext cx="1358881" cy="1358881"/>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7665" y="2637706"/>
            <a:ext cx="5148857" cy="3861643"/>
          </a:xfrm>
          <a:prstGeom prst="rect">
            <a:avLst/>
          </a:prstGeom>
        </p:spPr>
      </p:pic>
    </p:spTree>
    <p:extLst>
      <p:ext uri="{BB962C8B-B14F-4D97-AF65-F5344CB8AC3E}">
        <p14:creationId xmlns:p14="http://schemas.microsoft.com/office/powerpoint/2010/main" val="17799155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a Campfire Program</a:t>
            </a:r>
            <a:endParaRPr lang="en-US" dirty="0"/>
          </a:p>
        </p:txBody>
      </p:sp>
      <p:sp>
        <p:nvSpPr>
          <p:cNvPr id="3" name="Content Placeholder 2"/>
          <p:cNvSpPr>
            <a:spLocks noGrp="1"/>
          </p:cNvSpPr>
          <p:nvPr>
            <p:ph idx="1"/>
          </p:nvPr>
        </p:nvSpPr>
        <p:spPr/>
        <p:txBody>
          <a:bodyPr/>
          <a:lstStyle/>
          <a:p>
            <a:r>
              <a:rPr lang="en-US" b="0" dirty="0" smtClean="0"/>
              <a:t>As the master-of-the-campfire (MC), you must put songs, skits, cheers, and stories in a good sequence for the program</a:t>
            </a:r>
            <a:r>
              <a:rPr lang="en-US" b="0" dirty="0" smtClean="0"/>
              <a:t>.</a:t>
            </a:r>
          </a:p>
          <a:p>
            <a:r>
              <a:rPr lang="en-US" b="0" dirty="0" smtClean="0"/>
              <a:t>Use the </a:t>
            </a:r>
            <a:r>
              <a:rPr lang="en-US" dirty="0" smtClean="0"/>
              <a:t>Campfire Program Suggestions</a:t>
            </a:r>
            <a:r>
              <a:rPr lang="en-US" b="0" dirty="0" smtClean="0"/>
              <a:t> to give you ideas for your </a:t>
            </a:r>
            <a:r>
              <a:rPr lang="en-US" b="0" smtClean="0"/>
              <a:t>campfire program.</a:t>
            </a:r>
            <a:endParaRPr lang="en-US" b="0" dirty="0" smtClean="0"/>
          </a:p>
          <a:p>
            <a:r>
              <a:rPr lang="en-US" b="0" dirty="0" smtClean="0"/>
              <a:t>Use the </a:t>
            </a:r>
            <a:r>
              <a:rPr lang="en-US" dirty="0" smtClean="0"/>
              <a:t>Campfire Program Planning Form </a:t>
            </a:r>
            <a:r>
              <a:rPr lang="en-US" b="0" dirty="0" smtClean="0"/>
              <a:t>to help you organize the program.</a:t>
            </a:r>
          </a:p>
          <a:p>
            <a:pPr lvl="1"/>
            <a:r>
              <a:rPr lang="en-US" sz="1600" b="0" dirty="0" smtClean="0"/>
              <a:t>Complete the planner in pencil so that you can easily make changes.</a:t>
            </a:r>
          </a:p>
          <a:p>
            <a:pPr lvl="1"/>
            <a:r>
              <a:rPr lang="en-US" sz="1600" b="0" dirty="0"/>
              <a:t>Think about timing, variety, smoothness, and showmanship.</a:t>
            </a:r>
          </a:p>
          <a:p>
            <a:pPr lvl="1"/>
            <a:r>
              <a:rPr lang="en-US" sz="1600" b="0" dirty="0"/>
              <a:t>Plan the opening, closing, and sequence of events.</a:t>
            </a:r>
          </a:p>
          <a:p>
            <a:pPr lvl="1"/>
            <a:r>
              <a:rPr lang="en-US" sz="1600" b="0" dirty="0" smtClean="0"/>
              <a:t>Designate the song leader and cheerleader.</a:t>
            </a:r>
          </a:p>
          <a:p>
            <a:pPr lvl="1"/>
            <a:r>
              <a:rPr lang="en-US" sz="1600" b="0" dirty="0" smtClean="0"/>
              <a:t>Assign Scouts to set up the campfire area, build the campfire, put the campfire out after the program, and clean up afterward.</a:t>
            </a:r>
          </a:p>
          <a:p>
            <a:r>
              <a:rPr lang="en-US" b="0" dirty="0" smtClean="0"/>
              <a:t>Make sure that every feature of your campfire program upholds the traditions and ideals of Scouting.</a:t>
            </a:r>
            <a:endParaRPr lang="en-US" b="0" dirty="0"/>
          </a:p>
        </p:txBody>
      </p:sp>
    </p:spTree>
    <p:extLst>
      <p:ext uri="{BB962C8B-B14F-4D97-AF65-F5344CB8AC3E}">
        <p14:creationId xmlns:p14="http://schemas.microsoft.com/office/powerpoint/2010/main" val="3179908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1895475" y="274638"/>
            <a:ext cx="6853238" cy="1143000"/>
          </a:xfrm>
        </p:spPr>
        <p:txBody>
          <a:bodyPr/>
          <a:lstStyle/>
          <a:p>
            <a:r>
              <a:rPr lang="en-US" dirty="0" smtClean="0"/>
              <a:t>Requirement 9</a:t>
            </a:r>
            <a:endParaRPr lang="en-US" dirty="0"/>
          </a:p>
        </p:txBody>
      </p:sp>
      <p:sp>
        <p:nvSpPr>
          <p:cNvPr id="364547" name="Rectangle 3"/>
          <p:cNvSpPr>
            <a:spLocks noGrp="1" noChangeArrowheads="1"/>
          </p:cNvSpPr>
          <p:nvPr>
            <p:ph type="body" idx="1"/>
          </p:nvPr>
        </p:nvSpPr>
        <p:spPr>
          <a:xfrm>
            <a:off x="1895475" y="1600200"/>
            <a:ext cx="6853238" cy="1181522"/>
          </a:xfrm>
        </p:spPr>
        <p:txBody>
          <a:bodyPr/>
          <a:lstStyle/>
          <a:p>
            <a:pPr marL="0" lvl="0" indent="0" eaLnBrk="0" hangingPunct="0">
              <a:spcBef>
                <a:spcPct val="0"/>
              </a:spcBef>
              <a:buNone/>
            </a:pPr>
            <a:r>
              <a:rPr lang="en-US" altLang="en-US" sz="1600" b="0" dirty="0">
                <a:solidFill>
                  <a:schemeClr val="tx1"/>
                </a:solidFill>
                <a:latin typeface="Arial" panose="020B0604020202020204" pitchFamily="34" charset="0"/>
              </a:rPr>
              <a:t>Find out about three career opportunities in communication. Pick one and find out the education, training, and experience required for this profession. Discuss this with your counselor, and explain why this profession might interest you.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314" y="166697"/>
            <a:ext cx="1358881" cy="135888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3762" y="2781722"/>
            <a:ext cx="5976664" cy="3838026"/>
          </a:xfrm>
          <a:prstGeom prst="rect">
            <a:avLst/>
          </a:prstGeom>
        </p:spPr>
      </p:pic>
    </p:spTree>
    <p:extLst>
      <p:ext uri="{BB962C8B-B14F-4D97-AF65-F5344CB8AC3E}">
        <p14:creationId xmlns:p14="http://schemas.microsoft.com/office/powerpoint/2010/main" val="32392614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Career Opportunities in Communications</a:t>
            </a:r>
            <a:endParaRPr lang="en-US" sz="2800" dirty="0"/>
          </a:p>
        </p:txBody>
      </p:sp>
      <p:sp>
        <p:nvSpPr>
          <p:cNvPr id="3" name="Content Placeholder 2"/>
          <p:cNvSpPr>
            <a:spLocks noGrp="1"/>
          </p:cNvSpPr>
          <p:nvPr>
            <p:ph idx="1"/>
          </p:nvPr>
        </p:nvSpPr>
        <p:spPr>
          <a:xfrm>
            <a:off x="1825625" y="1197546"/>
            <a:ext cx="6923088" cy="3888432"/>
          </a:xfrm>
        </p:spPr>
        <p:txBody>
          <a:bodyPr/>
          <a:lstStyle/>
          <a:p>
            <a:pPr marL="0" indent="0">
              <a:buNone/>
            </a:pPr>
            <a:r>
              <a:rPr lang="en-US" sz="1800" dirty="0" smtClean="0"/>
              <a:t>Advertising</a:t>
            </a:r>
          </a:p>
          <a:p>
            <a:r>
              <a:rPr lang="en-US" sz="1600" b="0" dirty="0" smtClean="0"/>
              <a:t>Careers </a:t>
            </a:r>
            <a:r>
              <a:rPr lang="en-US" sz="1600" b="0" dirty="0"/>
              <a:t>in advertising encompass many creative and technical professions that collectively work to increase brand awareness, customer retention and engagement. </a:t>
            </a:r>
            <a:endParaRPr lang="en-US" sz="1600" b="0" dirty="0" smtClean="0"/>
          </a:p>
          <a:p>
            <a:r>
              <a:rPr lang="en-US" sz="1600" b="0" dirty="0" smtClean="0"/>
              <a:t>Advertising </a:t>
            </a:r>
            <a:r>
              <a:rPr lang="en-US" sz="1600" b="0" dirty="0"/>
              <a:t>focuses on creating and executing effective advertisements and campaigns in addition to other marketing-related initiatives that help companies meet their business objectives. </a:t>
            </a:r>
            <a:endParaRPr lang="en-US" sz="1600" b="0" dirty="0" smtClean="0"/>
          </a:p>
          <a:p>
            <a:r>
              <a:rPr lang="en-US" sz="1600" b="0" dirty="0" smtClean="0"/>
              <a:t>If </a:t>
            </a:r>
            <a:r>
              <a:rPr lang="en-US" sz="1600" b="0" dirty="0"/>
              <a:t>you're interested in pursuing a fast-paced, highly collaborative and creative job, a career in advertising may be for you. </a:t>
            </a:r>
            <a:endParaRPr lang="en-US" sz="1600" b="0" dirty="0" smtClean="0"/>
          </a:p>
          <a:p>
            <a:r>
              <a:rPr lang="en-US" sz="1600" b="0" dirty="0"/>
              <a:t>Most advertising jobs require you to have at least a bachelor's degree in a field like advertising, marketing, public relations, graphic design, communications, visual arts or another similar field. </a:t>
            </a:r>
            <a:endParaRPr lang="en-US" sz="1600" b="0" dirty="0" smtClean="0"/>
          </a:p>
          <a:p>
            <a:r>
              <a:rPr lang="en-US" sz="1600" b="0" dirty="0"/>
              <a:t>Here are </a:t>
            </a:r>
            <a:r>
              <a:rPr lang="en-US" sz="1600" b="0" dirty="0" smtClean="0"/>
              <a:t>some </a:t>
            </a:r>
            <a:r>
              <a:rPr lang="en-US" sz="1600" b="0" dirty="0"/>
              <a:t>careers you can pursue in advertising:</a:t>
            </a:r>
          </a:p>
          <a:p>
            <a:pPr marL="0" indent="0">
              <a:buNone/>
            </a:pPr>
            <a:endParaRPr lang="en-US" sz="1800" b="0" dirty="0"/>
          </a:p>
        </p:txBody>
      </p:sp>
      <p:sp>
        <p:nvSpPr>
          <p:cNvPr id="6" name="Rectangle 5"/>
          <p:cNvSpPr/>
          <p:nvPr/>
        </p:nvSpPr>
        <p:spPr>
          <a:xfrm>
            <a:off x="1836490" y="4741148"/>
            <a:ext cx="3240360" cy="1077218"/>
          </a:xfrm>
          <a:prstGeom prst="rect">
            <a:avLst/>
          </a:prstGeom>
        </p:spPr>
        <p:txBody>
          <a:bodyPr wrap="square" numCol="1">
            <a:spAutoFit/>
          </a:bodyPr>
          <a:lstStyle/>
          <a:p>
            <a:pPr marL="742950" lvl="1" indent="-285750">
              <a:buFontTx/>
              <a:buChar char="‒"/>
            </a:pPr>
            <a:r>
              <a:rPr lang="en-US" sz="1600" dirty="0">
                <a:solidFill>
                  <a:srgbClr val="666666"/>
                </a:solidFill>
                <a:latin typeface="+mn-lt"/>
              </a:rPr>
              <a:t>Social media coordinator.</a:t>
            </a:r>
          </a:p>
          <a:p>
            <a:pPr marL="742950" lvl="1" indent="-285750">
              <a:buFontTx/>
              <a:buChar char="‒"/>
            </a:pPr>
            <a:r>
              <a:rPr lang="en-US" sz="1600" dirty="0">
                <a:solidFill>
                  <a:srgbClr val="666666"/>
                </a:solidFill>
                <a:latin typeface="+mn-lt"/>
              </a:rPr>
              <a:t>Event planner.</a:t>
            </a:r>
          </a:p>
          <a:p>
            <a:pPr marL="742950" lvl="1" indent="-285750">
              <a:buFontTx/>
              <a:buChar char="‒"/>
            </a:pPr>
            <a:r>
              <a:rPr lang="en-US" sz="1600" dirty="0">
                <a:solidFill>
                  <a:srgbClr val="666666"/>
                </a:solidFill>
                <a:latin typeface="+mn-lt"/>
              </a:rPr>
              <a:t>Graphic designer.</a:t>
            </a:r>
          </a:p>
          <a:p>
            <a:pPr marL="742950" lvl="1" indent="-285750">
              <a:buFontTx/>
              <a:buChar char="‒"/>
            </a:pPr>
            <a:r>
              <a:rPr lang="en-US" sz="1600" dirty="0">
                <a:solidFill>
                  <a:srgbClr val="666666"/>
                </a:solidFill>
                <a:latin typeface="+mn-lt"/>
              </a:rPr>
              <a:t>Web designer</a:t>
            </a:r>
            <a:r>
              <a:rPr lang="en-US" sz="1600" dirty="0" smtClean="0">
                <a:solidFill>
                  <a:srgbClr val="666666"/>
                </a:solidFill>
                <a:latin typeface="+mn-lt"/>
              </a:rPr>
              <a:t>.</a:t>
            </a:r>
            <a:endParaRPr lang="en-US" sz="1600" dirty="0">
              <a:solidFill>
                <a:srgbClr val="666666"/>
              </a:solidFill>
              <a:latin typeface="+mn-lt"/>
            </a:endParaRPr>
          </a:p>
        </p:txBody>
      </p:sp>
      <p:sp>
        <p:nvSpPr>
          <p:cNvPr id="7" name="Rectangle 6"/>
          <p:cNvSpPr/>
          <p:nvPr/>
        </p:nvSpPr>
        <p:spPr>
          <a:xfrm>
            <a:off x="4860826" y="4741148"/>
            <a:ext cx="3474404" cy="1077218"/>
          </a:xfrm>
          <a:prstGeom prst="rect">
            <a:avLst/>
          </a:prstGeom>
        </p:spPr>
        <p:txBody>
          <a:bodyPr wrap="square">
            <a:spAutoFit/>
          </a:bodyPr>
          <a:lstStyle/>
          <a:p>
            <a:pPr marL="742950" lvl="1" indent="-285750">
              <a:buFont typeface="Calibri Light" panose="020F0302020204030204" pitchFamily="34" charset="0"/>
              <a:buChar char="–"/>
            </a:pPr>
            <a:r>
              <a:rPr lang="en-US" sz="1600" dirty="0">
                <a:solidFill>
                  <a:srgbClr val="666666"/>
                </a:solidFill>
              </a:rPr>
              <a:t>Marketing coordinator.</a:t>
            </a:r>
          </a:p>
          <a:p>
            <a:pPr marL="742950" lvl="1" indent="-285750">
              <a:buFont typeface="Calibri Light" panose="020F0302020204030204" pitchFamily="34" charset="0"/>
              <a:buChar char="–"/>
            </a:pPr>
            <a:r>
              <a:rPr lang="en-US" sz="1600" dirty="0">
                <a:solidFill>
                  <a:srgbClr val="666666"/>
                </a:solidFill>
              </a:rPr>
              <a:t>Market researcher.</a:t>
            </a:r>
          </a:p>
          <a:p>
            <a:pPr marL="742950" lvl="1" indent="-285750">
              <a:buFont typeface="Calibri Light" panose="020F0302020204030204" pitchFamily="34" charset="0"/>
              <a:buChar char="–"/>
            </a:pPr>
            <a:r>
              <a:rPr lang="en-US" sz="1600" dirty="0">
                <a:solidFill>
                  <a:srgbClr val="666666"/>
                </a:solidFill>
              </a:rPr>
              <a:t>Copywriter.</a:t>
            </a:r>
          </a:p>
          <a:p>
            <a:pPr marL="742950" lvl="1" indent="-285750">
              <a:buFont typeface="Calibri Light" panose="020F0302020204030204" pitchFamily="34" charset="0"/>
              <a:buChar char="–"/>
            </a:pPr>
            <a:r>
              <a:rPr lang="en-US" sz="1600" dirty="0">
                <a:solidFill>
                  <a:srgbClr val="666666"/>
                </a:solidFill>
              </a:rPr>
              <a:t>Account executive.</a:t>
            </a:r>
          </a:p>
        </p:txBody>
      </p:sp>
    </p:spTree>
    <p:extLst>
      <p:ext uri="{BB962C8B-B14F-4D97-AF65-F5344CB8AC3E}">
        <p14:creationId xmlns:p14="http://schemas.microsoft.com/office/powerpoint/2010/main" val="31577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Communication?</a:t>
            </a:r>
            <a:endParaRPr lang="en-US" dirty="0"/>
          </a:p>
        </p:txBody>
      </p:sp>
      <p:sp>
        <p:nvSpPr>
          <p:cNvPr id="3" name="Content Placeholder 2"/>
          <p:cNvSpPr>
            <a:spLocks noGrp="1"/>
          </p:cNvSpPr>
          <p:nvPr>
            <p:ph sz="half" idx="1"/>
          </p:nvPr>
        </p:nvSpPr>
        <p:spPr>
          <a:xfrm>
            <a:off x="1825625" y="4005858"/>
            <a:ext cx="6923088" cy="2121892"/>
          </a:xfrm>
        </p:spPr>
        <p:txBody>
          <a:bodyPr/>
          <a:lstStyle/>
          <a:p>
            <a:r>
              <a:rPr lang="en-US" sz="1800" b="0" dirty="0"/>
              <a:t>Communication is </a:t>
            </a:r>
            <a:r>
              <a:rPr lang="en-US" sz="1800" b="0" dirty="0" smtClean="0"/>
              <a:t>the act of sharing information with others.</a:t>
            </a:r>
            <a:endParaRPr lang="en-US" sz="1800" b="0" dirty="0"/>
          </a:p>
          <a:p>
            <a:r>
              <a:rPr lang="en-US" sz="1800" b="0" dirty="0"/>
              <a:t>Every communication involves (at least) one sender, a message and a recipient</a:t>
            </a:r>
            <a:r>
              <a:rPr lang="en-US" sz="1800" b="0" dirty="0" smtClean="0"/>
              <a:t>.</a:t>
            </a:r>
          </a:p>
          <a:p>
            <a:r>
              <a:rPr lang="en-US" sz="1800" b="0" dirty="0" smtClean="0"/>
              <a:t>The </a:t>
            </a:r>
            <a:r>
              <a:rPr lang="en-US" sz="1800" b="0" dirty="0"/>
              <a:t>sender ‘encodes’ the message, usually in a mixture of words and non-verbal communication. It is transmitted in some way (for example, in speech or writing), and the recipient ‘decodes’ it</a:t>
            </a:r>
            <a:r>
              <a:rPr lang="en-US" sz="1800" b="0" dirty="0" smtClean="0"/>
              <a:t>. </a:t>
            </a:r>
          </a:p>
          <a:p>
            <a:endParaRPr lang="en-US" sz="1200" b="0"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822578" y="1341562"/>
            <a:ext cx="6878381" cy="2369219"/>
          </a:xfrm>
        </p:spPr>
      </p:pic>
    </p:spTree>
    <p:extLst>
      <p:ext uri="{BB962C8B-B14F-4D97-AF65-F5344CB8AC3E}">
        <p14:creationId xmlns:p14="http://schemas.microsoft.com/office/powerpoint/2010/main" val="176112139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Career Opportunities in Communications</a:t>
            </a:r>
            <a:endParaRPr lang="en-US" sz="2800" dirty="0"/>
          </a:p>
        </p:txBody>
      </p:sp>
      <p:sp>
        <p:nvSpPr>
          <p:cNvPr id="5" name="Content Placeholder 4"/>
          <p:cNvSpPr>
            <a:spLocks noGrp="1"/>
          </p:cNvSpPr>
          <p:nvPr>
            <p:ph sz="half" idx="1"/>
          </p:nvPr>
        </p:nvSpPr>
        <p:spPr>
          <a:xfrm>
            <a:off x="1820723" y="1269554"/>
            <a:ext cx="3384550" cy="4527550"/>
          </a:xfrm>
        </p:spPr>
        <p:txBody>
          <a:bodyPr/>
          <a:lstStyle/>
          <a:p>
            <a:pPr marL="0" indent="0">
              <a:buNone/>
            </a:pPr>
            <a:r>
              <a:rPr lang="en-US" sz="1800" dirty="0" smtClean="0"/>
              <a:t>Communication Education</a:t>
            </a:r>
          </a:p>
          <a:p>
            <a:r>
              <a:rPr lang="en-US" sz="1600" b="0" dirty="0"/>
              <a:t>To teach, you will need </a:t>
            </a:r>
            <a:r>
              <a:rPr lang="en-US" sz="1600" b="0" dirty="0" smtClean="0"/>
              <a:t>a minimum of a </a:t>
            </a:r>
            <a:r>
              <a:rPr lang="en-US" sz="1600" b="0" dirty="0"/>
              <a:t>bachelor’s degree related to the subject you will be teaching.</a:t>
            </a:r>
          </a:p>
          <a:p>
            <a:r>
              <a:rPr lang="en-US" sz="1600" b="0" dirty="0" smtClean="0"/>
              <a:t>Most communication educators teach courses at 4-year colleges.</a:t>
            </a:r>
          </a:p>
          <a:p>
            <a:pPr lvl="1"/>
            <a:r>
              <a:rPr lang="en-US" sz="1600" b="0" dirty="0" smtClean="0"/>
              <a:t>These courses include public </a:t>
            </a:r>
            <a:r>
              <a:rPr lang="en-US" sz="1600" b="0" dirty="0"/>
              <a:t>relations, radio/television broadcasting, and journalism. </a:t>
            </a:r>
            <a:endParaRPr lang="en-US" sz="1600" b="0" dirty="0" smtClean="0"/>
          </a:p>
        </p:txBody>
      </p:sp>
      <p:sp>
        <p:nvSpPr>
          <p:cNvPr id="7" name="Content Placeholder 6"/>
          <p:cNvSpPr>
            <a:spLocks noGrp="1"/>
          </p:cNvSpPr>
          <p:nvPr>
            <p:ph sz="half" idx="2"/>
          </p:nvPr>
        </p:nvSpPr>
        <p:spPr>
          <a:xfrm>
            <a:off x="1815384" y="4653930"/>
            <a:ext cx="6923088" cy="1656184"/>
          </a:xfrm>
        </p:spPr>
        <p:txBody>
          <a:bodyPr/>
          <a:lstStyle/>
          <a:p>
            <a:pPr lvl="1"/>
            <a:r>
              <a:rPr lang="en-US" sz="1600" b="0" dirty="0"/>
              <a:t>Includes both educators primarily engaged in teaching and those who do a combination of teaching and research. </a:t>
            </a:r>
          </a:p>
          <a:p>
            <a:r>
              <a:rPr lang="en-US" sz="1600" b="0" dirty="0"/>
              <a:t>Some communication educators also work at elementary and secondary schools.</a:t>
            </a:r>
          </a:p>
          <a:p>
            <a:pPr lvl="1"/>
            <a:r>
              <a:rPr lang="en-US" sz="1600" b="0" dirty="0"/>
              <a:t>These careers include language arts teachers, speech teacher, debate coach, drama </a:t>
            </a:r>
            <a:r>
              <a:rPr lang="en-US" sz="1600" b="0" dirty="0" smtClean="0"/>
              <a:t>director.</a:t>
            </a:r>
            <a:endParaRPr lang="en-US" sz="1600" b="0" dirty="0"/>
          </a:p>
          <a:p>
            <a:endParaRPr lang="en-US" sz="1600" dirty="0"/>
          </a:p>
        </p:txBody>
      </p:sp>
      <p:pic>
        <p:nvPicPr>
          <p:cNvPr id="11" name="Picture 10"/>
          <p:cNvPicPr>
            <a:picLocks noChangeAspect="1"/>
          </p:cNvPicPr>
          <p:nvPr/>
        </p:nvPicPr>
        <p:blipFill>
          <a:blip r:embed="rId2"/>
          <a:stretch>
            <a:fillRect/>
          </a:stretch>
        </p:blipFill>
        <p:spPr>
          <a:xfrm>
            <a:off x="5205273" y="1392136"/>
            <a:ext cx="3760781" cy="2820586"/>
          </a:xfrm>
          <a:prstGeom prst="rect">
            <a:avLst/>
          </a:prstGeom>
        </p:spPr>
      </p:pic>
    </p:spTree>
    <p:extLst>
      <p:ext uri="{BB962C8B-B14F-4D97-AF65-F5344CB8AC3E}">
        <p14:creationId xmlns:p14="http://schemas.microsoft.com/office/powerpoint/2010/main" val="4661461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Career Opportunities in Communications</a:t>
            </a:r>
            <a:endParaRPr lang="en-US" sz="2800" dirty="0"/>
          </a:p>
        </p:txBody>
      </p:sp>
      <p:sp>
        <p:nvSpPr>
          <p:cNvPr id="7" name="Content Placeholder 6"/>
          <p:cNvSpPr>
            <a:spLocks noGrp="1"/>
          </p:cNvSpPr>
          <p:nvPr>
            <p:ph sz="half" idx="1"/>
          </p:nvPr>
        </p:nvSpPr>
        <p:spPr/>
        <p:txBody>
          <a:bodyPr/>
          <a:lstStyle/>
          <a:p>
            <a:pPr marL="0" indent="0">
              <a:buNone/>
            </a:pPr>
            <a:r>
              <a:rPr lang="en-US" sz="1800" dirty="0" smtClean="0"/>
              <a:t>Electronic Media, Radio, and Television Broadcasting</a:t>
            </a:r>
          </a:p>
          <a:p>
            <a:r>
              <a:rPr lang="en-US" sz="1600" b="0" dirty="0" smtClean="0"/>
              <a:t>Network newscaster, talk-show hosts, and radio personalities are the glamorous positions in this field.</a:t>
            </a:r>
          </a:p>
          <a:p>
            <a:r>
              <a:rPr lang="en-US" sz="1600" b="0" dirty="0" smtClean="0"/>
              <a:t>However, radio and television offer far more off-camera and off-microphone positions than on-air ones.</a:t>
            </a:r>
          </a:p>
        </p:txBody>
      </p:sp>
      <p:sp>
        <p:nvSpPr>
          <p:cNvPr id="10" name="Content Placeholder 9"/>
          <p:cNvSpPr>
            <a:spLocks noGrp="1"/>
          </p:cNvSpPr>
          <p:nvPr>
            <p:ph sz="half" idx="2"/>
          </p:nvPr>
        </p:nvSpPr>
        <p:spPr>
          <a:xfrm>
            <a:off x="1835150" y="4221882"/>
            <a:ext cx="6913563" cy="1905868"/>
          </a:xfrm>
        </p:spPr>
        <p:txBody>
          <a:bodyPr/>
          <a:lstStyle/>
          <a:p>
            <a:pPr lvl="1"/>
            <a:r>
              <a:rPr lang="en-US" sz="1600" b="0" dirty="0"/>
              <a:t>Some examples include broadcast station manager, video/audio librarian, community relations director, unit manager, video/audio editor, news director, news writer, technical director, media buyer, market researcher, producer, casting director, and researcher.</a:t>
            </a:r>
          </a:p>
          <a:p>
            <a:endParaRPr lang="en-US" sz="1600" b="0" dirty="0"/>
          </a:p>
        </p:txBody>
      </p:sp>
      <p:pic>
        <p:nvPicPr>
          <p:cNvPr id="11"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210175" y="1720850"/>
            <a:ext cx="3683099" cy="2331075"/>
          </a:xfrm>
          <a:prstGeom prst="rect">
            <a:avLst/>
          </a:prstGeom>
          <a:noFill/>
          <a:ln w="9525">
            <a:noFill/>
            <a:miter lim="800000"/>
            <a:headEnd/>
            <a:tailEnd/>
          </a:ln>
          <a:effectLst/>
        </p:spPr>
      </p:pic>
    </p:spTree>
    <p:extLst>
      <p:ext uri="{BB962C8B-B14F-4D97-AF65-F5344CB8AC3E}">
        <p14:creationId xmlns:p14="http://schemas.microsoft.com/office/powerpoint/2010/main" val="15793218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Career Opportunities in Communications</a:t>
            </a:r>
            <a:endParaRPr lang="en-US" sz="2800" dirty="0"/>
          </a:p>
        </p:txBody>
      </p:sp>
      <p:sp>
        <p:nvSpPr>
          <p:cNvPr id="7" name="Content Placeholder 6"/>
          <p:cNvSpPr>
            <a:spLocks noGrp="1"/>
          </p:cNvSpPr>
          <p:nvPr>
            <p:ph sz="half" idx="1"/>
          </p:nvPr>
        </p:nvSpPr>
        <p:spPr/>
        <p:txBody>
          <a:bodyPr/>
          <a:lstStyle/>
          <a:p>
            <a:pPr marL="0" indent="0">
              <a:buNone/>
            </a:pPr>
            <a:r>
              <a:rPr lang="en-US" sz="1800" dirty="0" smtClean="0"/>
              <a:t>Journalism</a:t>
            </a:r>
          </a:p>
          <a:p>
            <a:r>
              <a:rPr lang="en-US" sz="1600" b="0" dirty="0" smtClean="0"/>
              <a:t>Journalism involves researching and gathering information and communicating it to the public through written, spoken, visual, or electronic means.</a:t>
            </a:r>
          </a:p>
          <a:p>
            <a:r>
              <a:rPr lang="en-US" sz="1600" b="0" dirty="0" smtClean="0"/>
              <a:t>Careers in journalism include reporter, editor, photographer, newscaster, author, scriptwriter, publisher, news service researcher, and technical writer.</a:t>
            </a:r>
            <a:endParaRPr lang="en-US" sz="1600" b="0"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36890" y="1611589"/>
            <a:ext cx="3386138" cy="2252386"/>
          </a:xfrm>
        </p:spPr>
      </p:pic>
    </p:spTree>
    <p:extLst>
      <p:ext uri="{BB962C8B-B14F-4D97-AF65-F5344CB8AC3E}">
        <p14:creationId xmlns:p14="http://schemas.microsoft.com/office/powerpoint/2010/main" val="498503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Career Opportunities in Communications</a:t>
            </a:r>
            <a:endParaRPr lang="en-US" sz="2800" dirty="0"/>
          </a:p>
        </p:txBody>
      </p:sp>
      <p:sp>
        <p:nvSpPr>
          <p:cNvPr id="7" name="Content Placeholder 6"/>
          <p:cNvSpPr>
            <a:spLocks noGrp="1"/>
          </p:cNvSpPr>
          <p:nvPr>
            <p:ph idx="1"/>
          </p:nvPr>
        </p:nvSpPr>
        <p:spPr/>
        <p:txBody>
          <a:bodyPr/>
          <a:lstStyle/>
          <a:p>
            <a:pPr marL="0" indent="0">
              <a:buNone/>
            </a:pPr>
            <a:r>
              <a:rPr lang="en-US" dirty="0" smtClean="0"/>
              <a:t>Converging Media</a:t>
            </a:r>
          </a:p>
          <a:p>
            <a:r>
              <a:rPr lang="en-US" sz="1600" b="0" dirty="0" smtClean="0"/>
              <a:t>Today, print and broadcast are converging (coming together).</a:t>
            </a:r>
          </a:p>
          <a:p>
            <a:r>
              <a:rPr lang="en-US" sz="1600" b="0" dirty="0" smtClean="0"/>
              <a:t>Video/audio editing and production positions are now common at traditional print media companies. Today’s newspaper reporters are almost as likely to carry a small video camera as a notebook and pen.</a:t>
            </a:r>
          </a:p>
          <a:p>
            <a:r>
              <a:rPr lang="en-US" sz="1600" b="0" dirty="0" smtClean="0"/>
              <a:t>Likewise, there are print-related positions at broadcast media companies. Reporters may write news updates for a broadcaster’s website. Web editors and producers are in demand at all kinds of media companies.</a:t>
            </a:r>
          </a:p>
          <a:p>
            <a:r>
              <a:rPr lang="en-US" sz="1600" b="0" dirty="0" smtClean="0"/>
              <a:t>Completely new media are forming. One such example is the professionally produced blog, which may have millions of viewers. Often people with good training in journalism and communication operate these sites.</a:t>
            </a:r>
            <a:endParaRPr lang="en-US" sz="1600" b="0" dirty="0"/>
          </a:p>
        </p:txBody>
      </p:sp>
    </p:spTree>
    <p:extLst>
      <p:ext uri="{BB962C8B-B14F-4D97-AF65-F5344CB8AC3E}">
        <p14:creationId xmlns:p14="http://schemas.microsoft.com/office/powerpoint/2010/main" val="34994753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Career Opportunities in Communications</a:t>
            </a:r>
            <a:endParaRPr lang="en-US" sz="2800" dirty="0"/>
          </a:p>
        </p:txBody>
      </p:sp>
      <p:sp>
        <p:nvSpPr>
          <p:cNvPr id="7" name="Content Placeholder 6"/>
          <p:cNvSpPr>
            <a:spLocks noGrp="1"/>
          </p:cNvSpPr>
          <p:nvPr>
            <p:ph sz="half" idx="1"/>
          </p:nvPr>
        </p:nvSpPr>
        <p:spPr>
          <a:xfrm>
            <a:off x="1825624" y="1600200"/>
            <a:ext cx="3539257" cy="4997946"/>
          </a:xfrm>
        </p:spPr>
        <p:txBody>
          <a:bodyPr/>
          <a:lstStyle/>
          <a:p>
            <a:pPr marL="0" indent="0">
              <a:buNone/>
            </a:pPr>
            <a:r>
              <a:rPr lang="en-US" sz="1800" dirty="0" smtClean="0"/>
              <a:t>Web-Related Careers</a:t>
            </a:r>
          </a:p>
          <a:p>
            <a:r>
              <a:rPr lang="en-US" sz="1600" b="0" dirty="0" smtClean="0"/>
              <a:t>Some of the newest positions in the digital age are webmaster (the person who creates or maintains a company’s website), web developer, web designer, information architect, web producer, graphic designer, programmer, multimedia specialist, systems administrator, and e-commerce specialist (someone who maintains the systems that process payments made online).</a:t>
            </a:r>
          </a:p>
          <a:p>
            <a:r>
              <a:rPr lang="en-US" sz="1600" b="0" dirty="0" smtClean="0"/>
              <a:t>Other positions involve developing, monitoring, and managing websites.</a:t>
            </a:r>
            <a:endParaRPr lang="en-US" sz="1600" b="0"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508898" y="1701602"/>
            <a:ext cx="3386138" cy="2257425"/>
          </a:xfrm>
        </p:spPr>
      </p:pic>
    </p:spTree>
    <p:extLst>
      <p:ext uri="{BB962C8B-B14F-4D97-AF65-F5344CB8AC3E}">
        <p14:creationId xmlns:p14="http://schemas.microsoft.com/office/powerpoint/2010/main" val="19206776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Career Opportunities in Communications</a:t>
            </a:r>
            <a:endParaRPr lang="en-US" sz="2800" dirty="0"/>
          </a:p>
        </p:txBody>
      </p:sp>
      <p:sp>
        <p:nvSpPr>
          <p:cNvPr id="7" name="Content Placeholder 6"/>
          <p:cNvSpPr>
            <a:spLocks noGrp="1"/>
          </p:cNvSpPr>
          <p:nvPr>
            <p:ph sz="half" idx="1"/>
          </p:nvPr>
        </p:nvSpPr>
        <p:spPr/>
        <p:txBody>
          <a:bodyPr/>
          <a:lstStyle/>
          <a:p>
            <a:pPr marL="0" indent="0">
              <a:buNone/>
            </a:pPr>
            <a:r>
              <a:rPr lang="en-US" sz="1800" dirty="0" smtClean="0"/>
              <a:t>Public Relations</a:t>
            </a:r>
          </a:p>
          <a:p>
            <a:r>
              <a:rPr lang="en-US" sz="1600" b="0" dirty="0" smtClean="0"/>
              <a:t>This field usually involves managing the public image of an organization or an individual.</a:t>
            </a:r>
          </a:p>
          <a:p>
            <a:r>
              <a:rPr lang="en-US" sz="1600" b="0" dirty="0" smtClean="0"/>
              <a:t>Careers in public relations include publicity manager, advertising manager, marketing specialist, press agent, lobbyist, corporate public affairs specialist, account executive, development officer, fund raiser, membership recruiter, sales manager, media analyst, media planner, creative director, audience analyst, news writer, and public opinion researcher.</a:t>
            </a:r>
            <a:endParaRPr lang="en-US" sz="1600" b="0"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02250" y="1701602"/>
            <a:ext cx="3386138" cy="2621121"/>
          </a:xfrm>
        </p:spPr>
      </p:pic>
    </p:spTree>
    <p:extLst>
      <p:ext uri="{BB962C8B-B14F-4D97-AF65-F5344CB8AC3E}">
        <p14:creationId xmlns:p14="http://schemas.microsoft.com/office/powerpoint/2010/main" val="344852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Career Opportunities in Communications</a:t>
            </a:r>
            <a:endParaRPr lang="en-US" sz="2800" dirty="0"/>
          </a:p>
        </p:txBody>
      </p:sp>
      <p:sp>
        <p:nvSpPr>
          <p:cNvPr id="7" name="Content Placeholder 6"/>
          <p:cNvSpPr>
            <a:spLocks noGrp="1"/>
          </p:cNvSpPr>
          <p:nvPr>
            <p:ph sz="half" idx="1"/>
          </p:nvPr>
        </p:nvSpPr>
        <p:spPr/>
        <p:txBody>
          <a:bodyPr/>
          <a:lstStyle/>
          <a:p>
            <a:pPr marL="0" indent="0">
              <a:buNone/>
            </a:pPr>
            <a:r>
              <a:rPr lang="en-US" sz="1800" dirty="0" smtClean="0"/>
              <a:t>Theater/Performing Arts/Dramatic Arts</a:t>
            </a:r>
          </a:p>
          <a:p>
            <a:r>
              <a:rPr lang="en-US" sz="1600" b="0" dirty="0" smtClean="0"/>
              <a:t>Stars do exist in this glitzy industry, but successful performing careers are few and far between.</a:t>
            </a:r>
          </a:p>
          <a:p>
            <a:r>
              <a:rPr lang="en-US" sz="1600" b="0" dirty="0" smtClean="0"/>
              <a:t>The majority of actors/performers do not reach star status. Rather, many take advantage of theatrical opportunities found in professional, community, and educational theaters across the country.</a:t>
            </a:r>
            <a:endParaRPr lang="en-US" sz="1600" b="0" dirty="0"/>
          </a:p>
        </p:txBody>
      </p:sp>
      <p:pic>
        <p:nvPicPr>
          <p:cNvPr id="13" name="Content Placeholder 1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27596" y="1600200"/>
            <a:ext cx="3056096" cy="4527550"/>
          </a:xfrm>
        </p:spPr>
      </p:pic>
    </p:spTree>
    <p:extLst>
      <p:ext uri="{BB962C8B-B14F-4D97-AF65-F5344CB8AC3E}">
        <p14:creationId xmlns:p14="http://schemas.microsoft.com/office/powerpoint/2010/main" val="641485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a:t>
            </a:r>
            <a:r>
              <a:rPr lang="en-US" dirty="0"/>
              <a:t>of </a:t>
            </a:r>
            <a:r>
              <a:rPr lang="en-US" dirty="0" smtClean="0"/>
              <a:t>Communication</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5772" y="1417638"/>
            <a:ext cx="6779470" cy="4791379"/>
          </a:xfrm>
        </p:spPr>
      </p:pic>
    </p:spTree>
    <p:extLst>
      <p:ext uri="{BB962C8B-B14F-4D97-AF65-F5344CB8AC3E}">
        <p14:creationId xmlns:p14="http://schemas.microsoft.com/office/powerpoint/2010/main" val="548371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 Communication</a:t>
            </a:r>
            <a:endParaRPr lang="en-US" dirty="0"/>
          </a:p>
        </p:txBody>
      </p:sp>
      <p:sp>
        <p:nvSpPr>
          <p:cNvPr id="3" name="Content Placeholder 2"/>
          <p:cNvSpPr>
            <a:spLocks noGrp="1"/>
          </p:cNvSpPr>
          <p:nvPr>
            <p:ph sz="half" idx="1"/>
          </p:nvPr>
        </p:nvSpPr>
        <p:spPr/>
        <p:txBody>
          <a:bodyPr/>
          <a:lstStyle/>
          <a:p>
            <a:r>
              <a:rPr lang="en-US" sz="1800" b="0" dirty="0"/>
              <a:t>Effective communication is the process of exchanging ideas, thoughts, opinions, knowledge, and data so that the message is received and understood with clarity and purpose. </a:t>
            </a:r>
            <a:endParaRPr lang="en-US" sz="1800" b="0" dirty="0" smtClean="0"/>
          </a:p>
          <a:p>
            <a:r>
              <a:rPr lang="en-US" sz="1800" b="0" dirty="0" smtClean="0"/>
              <a:t>When </a:t>
            </a:r>
            <a:r>
              <a:rPr lang="en-US" sz="1800" b="0" dirty="0"/>
              <a:t>we communicate effectively, both the sender and receiver feel satisfied.</a:t>
            </a:r>
          </a:p>
          <a:p>
            <a:endParaRPr lang="en-US" sz="1800" dirty="0"/>
          </a:p>
        </p:txBody>
      </p:sp>
      <p:pic>
        <p:nvPicPr>
          <p:cNvPr id="12" name="Content Placeholder 11"/>
          <p:cNvPicPr>
            <a:picLocks noGrp="1" noChangeAspect="1"/>
          </p:cNvPicPr>
          <p:nvPr>
            <p:ph sz="half" idx="2"/>
          </p:nvPr>
        </p:nvPicPr>
        <p:blipFill>
          <a:blip r:embed="rId2"/>
          <a:stretch>
            <a:fillRect/>
          </a:stretch>
        </p:blipFill>
        <p:spPr>
          <a:xfrm>
            <a:off x="5364882" y="1701602"/>
            <a:ext cx="3529900" cy="1980187"/>
          </a:xfrm>
          <a:prstGeom prst="rect">
            <a:avLst/>
          </a:prstGeom>
        </p:spPr>
      </p:pic>
    </p:spTree>
    <p:extLst>
      <p:ext uri="{BB962C8B-B14F-4D97-AF65-F5344CB8AC3E}">
        <p14:creationId xmlns:p14="http://schemas.microsoft.com/office/powerpoint/2010/main" val="115793199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
  <a:themeElements>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fontScheme name="template">
      <a:majorFont>
        <a:latin typeface="ChunkFive"/>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4D4D4D"/>
        </a:dk2>
        <a:lt2>
          <a:srgbClr val="11163C"/>
        </a:lt2>
        <a:accent1>
          <a:srgbClr val="212B53"/>
        </a:accent1>
        <a:accent2>
          <a:srgbClr val="364481"/>
        </a:accent2>
        <a:accent3>
          <a:srgbClr val="FFFFFF"/>
        </a:accent3>
        <a:accent4>
          <a:srgbClr val="404040"/>
        </a:accent4>
        <a:accent5>
          <a:srgbClr val="ABACB3"/>
        </a:accent5>
        <a:accent6>
          <a:srgbClr val="303D74"/>
        </a:accent6>
        <a:hlink>
          <a:srgbClr val="3E4985"/>
        </a:hlink>
        <a:folHlink>
          <a:srgbClr val="DDDDDD"/>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D254C"/>
        </a:lt2>
        <a:accent1>
          <a:srgbClr val="254B83"/>
        </a:accent1>
        <a:accent2>
          <a:srgbClr val="406DAA"/>
        </a:accent2>
        <a:accent3>
          <a:srgbClr val="FFFFFF"/>
        </a:accent3>
        <a:accent4>
          <a:srgbClr val="404040"/>
        </a:accent4>
        <a:accent5>
          <a:srgbClr val="ACB1C1"/>
        </a:accent5>
        <a:accent6>
          <a:srgbClr val="39629A"/>
        </a:accent6>
        <a:hlink>
          <a:srgbClr val="3267B4"/>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363B45"/>
        </a:lt2>
        <a:accent1>
          <a:srgbClr val="A99D9B"/>
        </a:accent1>
        <a:accent2>
          <a:srgbClr val="565A66"/>
        </a:accent2>
        <a:accent3>
          <a:srgbClr val="FFFFFF"/>
        </a:accent3>
        <a:accent4>
          <a:srgbClr val="404040"/>
        </a:accent4>
        <a:accent5>
          <a:srgbClr val="D1CCCB"/>
        </a:accent5>
        <a:accent6>
          <a:srgbClr val="4D515C"/>
        </a:accent6>
        <a:hlink>
          <a:srgbClr val="927154"/>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2E3236"/>
        </a:lt2>
        <a:accent1>
          <a:srgbClr val="B26920"/>
        </a:accent1>
        <a:accent2>
          <a:srgbClr val="6F7F8D"/>
        </a:accent2>
        <a:accent3>
          <a:srgbClr val="FFFFFF"/>
        </a:accent3>
        <a:accent4>
          <a:srgbClr val="404040"/>
        </a:accent4>
        <a:accent5>
          <a:srgbClr val="D5B9AB"/>
        </a:accent5>
        <a:accent6>
          <a:srgbClr val="64727F"/>
        </a:accent6>
        <a:hlink>
          <a:srgbClr val="EEC722"/>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2E3236"/>
        </a:lt2>
        <a:accent1>
          <a:srgbClr val="9BB6EE"/>
        </a:accent1>
        <a:accent2>
          <a:srgbClr val="6F7F8D"/>
        </a:accent2>
        <a:accent3>
          <a:srgbClr val="FFFFFF"/>
        </a:accent3>
        <a:accent4>
          <a:srgbClr val="404040"/>
        </a:accent4>
        <a:accent5>
          <a:srgbClr val="CBD7F5"/>
        </a:accent5>
        <a:accent6>
          <a:srgbClr val="64727F"/>
        </a:accent6>
        <a:hlink>
          <a:srgbClr val="84AAF3"/>
        </a:hlink>
        <a:folHlink>
          <a:srgbClr val="DDDDDD"/>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40494F"/>
        </a:lt2>
        <a:accent1>
          <a:srgbClr val="6D7D8A"/>
        </a:accent1>
        <a:accent2>
          <a:srgbClr val="A7A7A7"/>
        </a:accent2>
        <a:accent3>
          <a:srgbClr val="FFFFFF"/>
        </a:accent3>
        <a:accent4>
          <a:srgbClr val="404040"/>
        </a:accent4>
        <a:accent5>
          <a:srgbClr val="BABFC4"/>
        </a:accent5>
        <a:accent6>
          <a:srgbClr val="979797"/>
        </a:accent6>
        <a:hlink>
          <a:srgbClr val="7F7F7F"/>
        </a:hlink>
        <a:folHlink>
          <a:srgbClr val="DDDDDD"/>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454D52"/>
        </a:lt2>
        <a:accent1>
          <a:srgbClr val="7D8B97"/>
        </a:accent1>
        <a:accent2>
          <a:srgbClr val="CBCBCB"/>
        </a:accent2>
        <a:accent3>
          <a:srgbClr val="FFFFFF"/>
        </a:accent3>
        <a:accent4>
          <a:srgbClr val="404040"/>
        </a:accent4>
        <a:accent5>
          <a:srgbClr val="BFC4C9"/>
        </a:accent5>
        <a:accent6>
          <a:srgbClr val="B8B8B8"/>
        </a:accent6>
        <a:hlink>
          <a:srgbClr val="515869"/>
        </a:hlink>
        <a:folHlink>
          <a:srgbClr val="DDDDD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4D4D4D"/>
        </a:dk2>
        <a:lt2>
          <a:srgbClr val="4F5056"/>
        </a:lt2>
        <a:accent1>
          <a:srgbClr val="7E7F8E"/>
        </a:accent1>
        <a:accent2>
          <a:srgbClr val="C0C1C5"/>
        </a:accent2>
        <a:accent3>
          <a:srgbClr val="FFFFFF"/>
        </a:accent3>
        <a:accent4>
          <a:srgbClr val="404040"/>
        </a:accent4>
        <a:accent5>
          <a:srgbClr val="C0C0C6"/>
        </a:accent5>
        <a:accent6>
          <a:srgbClr val="AEAFB2"/>
        </a:accent6>
        <a:hlink>
          <a:srgbClr val="ACAFB7"/>
        </a:hlink>
        <a:folHlink>
          <a:srgbClr val="DDDDD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4D4D4D"/>
        </a:dk2>
        <a:lt2>
          <a:srgbClr val="85978F"/>
        </a:lt2>
        <a:accent1>
          <a:srgbClr val="9DA499"/>
        </a:accent1>
        <a:accent2>
          <a:srgbClr val="A5B9BA"/>
        </a:accent2>
        <a:accent3>
          <a:srgbClr val="FFFFFF"/>
        </a:accent3>
        <a:accent4>
          <a:srgbClr val="404040"/>
        </a:accent4>
        <a:accent5>
          <a:srgbClr val="CCCFCA"/>
        </a:accent5>
        <a:accent6>
          <a:srgbClr val="95A7A8"/>
        </a:accent6>
        <a:hlink>
          <a:srgbClr val="ABB4AB"/>
        </a:hlink>
        <a:folHlink>
          <a:srgbClr val="DDDDD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4D4D4D"/>
        </a:dk2>
        <a:lt2>
          <a:srgbClr val="484847"/>
        </a:lt2>
        <a:accent1>
          <a:srgbClr val="7C7C74"/>
        </a:accent1>
        <a:accent2>
          <a:srgbClr val="AFB2AA"/>
        </a:accent2>
        <a:accent3>
          <a:srgbClr val="FFFFFF"/>
        </a:accent3>
        <a:accent4>
          <a:srgbClr val="404040"/>
        </a:accent4>
        <a:accent5>
          <a:srgbClr val="BFBFBC"/>
        </a:accent5>
        <a:accent6>
          <a:srgbClr val="9EA19A"/>
        </a:accent6>
        <a:hlink>
          <a:srgbClr val="D4D2C6"/>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ChunkFive"/>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1573</TotalTime>
  <Words>6767</Words>
  <Application>Microsoft Office PowerPoint</Application>
  <PresentationFormat>Custom</PresentationFormat>
  <Paragraphs>409</Paragraphs>
  <Slides>76</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76</vt:i4>
      </vt:variant>
    </vt:vector>
  </HeadingPairs>
  <TitlesOfParts>
    <vt:vector size="84" baseType="lpstr">
      <vt:lpstr>ChunkFive</vt:lpstr>
      <vt:lpstr>Helvetica Neue</vt:lpstr>
      <vt:lpstr>ヒラギノ角ゴ Pro W3</vt:lpstr>
      <vt:lpstr>Arial</vt:lpstr>
      <vt:lpstr>Calibri Light</vt:lpstr>
      <vt:lpstr>Helvetica</vt:lpstr>
      <vt:lpstr>template</vt:lpstr>
      <vt:lpstr>Custom Design</vt:lpstr>
      <vt:lpstr>Communications  Merit Badge </vt:lpstr>
      <vt:lpstr>Communications Merit Badge Requirements</vt:lpstr>
      <vt:lpstr>Communications Merit Badge Requirements</vt:lpstr>
      <vt:lpstr>Communications Merit Badge Requirements</vt:lpstr>
      <vt:lpstr>Communications Merit Badge Requirements</vt:lpstr>
      <vt:lpstr>Requirement 1</vt:lpstr>
      <vt:lpstr>What is Communication?</vt:lpstr>
      <vt:lpstr>Types of Communication</vt:lpstr>
      <vt:lpstr>Effective Communication</vt:lpstr>
      <vt:lpstr>Effective Communication</vt:lpstr>
      <vt:lpstr>Effective Communication</vt:lpstr>
      <vt:lpstr>How to improve your communication skills</vt:lpstr>
      <vt:lpstr>How to improve your communication skills</vt:lpstr>
      <vt:lpstr>Tips for becoming an active listener</vt:lpstr>
      <vt:lpstr>Tips for becoming an active listener</vt:lpstr>
      <vt:lpstr>PowerPoint Presentation</vt:lpstr>
      <vt:lpstr>How to improve your communication skills</vt:lpstr>
      <vt:lpstr>How to improve your communication skills</vt:lpstr>
      <vt:lpstr>PowerPoint Presentation</vt:lpstr>
      <vt:lpstr>How to improve your communication skills</vt:lpstr>
      <vt:lpstr>How to improve your communication skills</vt:lpstr>
      <vt:lpstr>How to improve your communication skills</vt:lpstr>
      <vt:lpstr>Sharing Personal Stories</vt:lpstr>
      <vt:lpstr>Assessing Communication Skills</vt:lpstr>
      <vt:lpstr>Requirement 2</vt:lpstr>
      <vt:lpstr>Write a short autobiography</vt:lpstr>
      <vt:lpstr>Write a short autobiography</vt:lpstr>
      <vt:lpstr>Requirement 3</vt:lpstr>
      <vt:lpstr>Writing a Speech</vt:lpstr>
      <vt:lpstr>Writing a Speech</vt:lpstr>
      <vt:lpstr>Requirement 4</vt:lpstr>
      <vt:lpstr>Interviewing a Guest Speaker</vt:lpstr>
      <vt:lpstr>Interviewing a Guest Speaker</vt:lpstr>
      <vt:lpstr>Writing an Introduction for a Guest Speaker</vt:lpstr>
      <vt:lpstr>Writing an Introduction for a Guest Speaker</vt:lpstr>
      <vt:lpstr>Requirement 5</vt:lpstr>
      <vt:lpstr>Public Meeting</vt:lpstr>
      <vt:lpstr>Public Meeting</vt:lpstr>
      <vt:lpstr>Requirement 6</vt:lpstr>
      <vt:lpstr>Teaching a Skill</vt:lpstr>
      <vt:lpstr>Teaching a Skill</vt:lpstr>
      <vt:lpstr>Requirement 7</vt:lpstr>
      <vt:lpstr>Preparing to Write a Letter to the Editor</vt:lpstr>
      <vt:lpstr>Preparing to Write a Letter to the Editor</vt:lpstr>
      <vt:lpstr>Preparing to Write a Letter to the Editor</vt:lpstr>
      <vt:lpstr>Preparing to Write a Letter to the Editor</vt:lpstr>
      <vt:lpstr>Preparing to Write a Letter to the Editor</vt:lpstr>
      <vt:lpstr>Beginning Your Letter to the Editor</vt:lpstr>
      <vt:lpstr>Beginning Your Letter to the Editor</vt:lpstr>
      <vt:lpstr>Beginning Your Letter to the Editor</vt:lpstr>
      <vt:lpstr>Beginning Your Letter to the Editor</vt:lpstr>
      <vt:lpstr>Crafting Your Letter to the Editor</vt:lpstr>
      <vt:lpstr>Crafting Your Letter to the Editor</vt:lpstr>
      <vt:lpstr>Crafting Your Letter to the Editor</vt:lpstr>
      <vt:lpstr>Crafting Your Letter to the Editor</vt:lpstr>
      <vt:lpstr>Crafting Your Letter to the Editor</vt:lpstr>
      <vt:lpstr>Crafting Your Letter to the Editor</vt:lpstr>
      <vt:lpstr>Crafting Your Letter to the Editor</vt:lpstr>
      <vt:lpstr>Crafting Your Letter to the Editor</vt:lpstr>
      <vt:lpstr>Crafting Your Letter to the Editor</vt:lpstr>
      <vt:lpstr>Editing Your Letter to the Editor</vt:lpstr>
      <vt:lpstr>Editing Your Letter to the Editor</vt:lpstr>
      <vt:lpstr>Editing Your Letter to the Editor</vt:lpstr>
      <vt:lpstr>Editing Your Letter to the Editor</vt:lpstr>
      <vt:lpstr>Finalizing Your Letter to the Editor</vt:lpstr>
      <vt:lpstr>Requirement 8</vt:lpstr>
      <vt:lpstr>Planning a Campfire Program</vt:lpstr>
      <vt:lpstr>Requirement 9</vt:lpstr>
      <vt:lpstr>Career Opportunities in Communications</vt:lpstr>
      <vt:lpstr>Career Opportunities in Communications</vt:lpstr>
      <vt:lpstr>Career Opportunities in Communications</vt:lpstr>
      <vt:lpstr>Career Opportunities in Communications</vt:lpstr>
      <vt:lpstr>Career Opportunities in Communications</vt:lpstr>
      <vt:lpstr>Career Opportunities in Communications</vt:lpstr>
      <vt:lpstr>Career Opportunities in Communications</vt:lpstr>
      <vt:lpstr>Career Opportunities in Communications</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PoweredTemplates.com</dc:creator>
  <cp:lastModifiedBy>Terry McKibben</cp:lastModifiedBy>
  <cp:revision>196</cp:revision>
  <dcterms:created xsi:type="dcterms:W3CDTF">2006-06-13T13:38:55Z</dcterms:created>
  <dcterms:modified xsi:type="dcterms:W3CDTF">2023-12-30T02:53:16Z</dcterms:modified>
</cp:coreProperties>
</file>